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278" r:id="rId2"/>
    <p:sldId id="262" r:id="rId3"/>
    <p:sldId id="279" r:id="rId4"/>
    <p:sldId id="264" r:id="rId5"/>
    <p:sldId id="265" r:id="rId6"/>
    <p:sldId id="266" r:id="rId7"/>
    <p:sldId id="285" r:id="rId8"/>
    <p:sldId id="280" r:id="rId9"/>
    <p:sldId id="261" r:id="rId10"/>
    <p:sldId id="267" r:id="rId11"/>
    <p:sldId id="270" r:id="rId12"/>
    <p:sldId id="286" r:id="rId13"/>
    <p:sldId id="281" r:id="rId14"/>
    <p:sldId id="263" r:id="rId15"/>
    <p:sldId id="268" r:id="rId16"/>
    <p:sldId id="271" r:id="rId17"/>
    <p:sldId id="287" r:id="rId18"/>
    <p:sldId id="282" r:id="rId19"/>
    <p:sldId id="260" r:id="rId20"/>
    <p:sldId id="269" r:id="rId21"/>
    <p:sldId id="272" r:id="rId22"/>
    <p:sldId id="288" r:id="rId23"/>
    <p:sldId id="283" r:id="rId24"/>
    <p:sldId id="273" r:id="rId25"/>
    <p:sldId id="274" r:id="rId26"/>
    <p:sldId id="275" r:id="rId27"/>
    <p:sldId id="289" r:id="rId28"/>
    <p:sldId id="276" r:id="rId29"/>
    <p:sldId id="277" r:id="rId30"/>
    <p:sldId id="284" r:id="rId3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4660"/>
  </p:normalViewPr>
  <p:slideViewPr>
    <p:cSldViewPr>
      <p:cViewPr varScale="1">
        <p:scale>
          <a:sx n="73" d="100"/>
          <a:sy n="73" d="100"/>
        </p:scale>
        <p:origin x="1604" y="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BE8D7B77-FE49-4ABB-ADB0-74097AA9E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70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BC703F33-C464-403F-AB83-F83A2725AD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690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304DD5-6DCD-4333-A214-8BCB37E5B447}" type="slidenum">
              <a:rPr lang="en-US"/>
              <a:pPr/>
              <a:t>1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66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B0DBA4-31CB-4F86-83E5-C22FF162E66A}" type="slidenum">
              <a:rPr lang="en-US"/>
              <a:pPr/>
              <a:t>10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33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B54E6-7EB9-4BBD-8A4F-F142299DE027}" type="slidenum">
              <a:rPr lang="en-US"/>
              <a:pPr/>
              <a:t>11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2173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12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838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CD664E-C025-4130-A0FC-6A98159C2A40}" type="slidenum">
              <a:rPr lang="en-US"/>
              <a:pPr/>
              <a:t>13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158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871056-1259-496E-9B56-7D9C03918214}" type="slidenum">
              <a:rPr lang="en-US"/>
              <a:pPr/>
              <a:t>14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933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1BF41C-472C-4CF9-B1F0-BC92832457F5}" type="slidenum">
              <a:rPr lang="en-US"/>
              <a:pPr/>
              <a:t>15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7959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16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012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17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4414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1210AD-4E1A-4F3A-A577-465D70806B85}" type="slidenum">
              <a:rPr lang="en-US"/>
              <a:pPr/>
              <a:t>18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059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56000E-5CBB-4008-9DC1-59E32CBF5CF6}" type="slidenum">
              <a:rPr lang="en-US"/>
              <a:pPr/>
              <a:t>19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9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07546C-A307-4BFF-91D8-6A187D8DE662}" type="slidenum">
              <a:rPr lang="en-US"/>
              <a:pPr/>
              <a:t>2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52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F7A013-88B9-424C-AB19-CDFC3EEA18FA}" type="slidenum">
              <a:rPr lang="en-US"/>
              <a:pPr/>
              <a:t>20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596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27E4E-D11B-433F-8CDB-03DED768CFB5}" type="slidenum">
              <a:rPr lang="en-US"/>
              <a:pPr/>
              <a:t>21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748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27E4E-D11B-433F-8CDB-03DED768CFB5}" type="slidenum">
              <a:rPr lang="en-US"/>
              <a:pPr/>
              <a:t>22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622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1DD614-2027-4743-8556-946D77DBAF49}" type="slidenum">
              <a:rPr lang="en-US"/>
              <a:pPr/>
              <a:t>23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584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C1C3D6-ED41-448C-833B-9272898C336D}" type="slidenum">
              <a:rPr lang="en-US"/>
              <a:pPr/>
              <a:t>24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037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74F46-5B93-4AFF-AD41-422ACFF5B7BC}" type="slidenum">
              <a:rPr lang="en-US"/>
              <a:pPr/>
              <a:t>25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606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A6B8E-0A84-44C7-AB86-160D50509EA3}" type="slidenum">
              <a:rPr lang="en-US"/>
              <a:pPr/>
              <a:t>26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750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A6B8E-0A84-44C7-AB86-160D50509EA3}" type="slidenum">
              <a:rPr lang="en-US"/>
              <a:pPr/>
              <a:t>27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414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2313A1-3230-4996-8177-8386E6D0F87F}" type="slidenum">
              <a:rPr lang="en-US"/>
              <a:pPr/>
              <a:t>28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2330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3D6CB1-94D5-4E24-A5AB-E2865E7777F5}" type="slidenum">
              <a:rPr lang="en-US"/>
              <a:pPr/>
              <a:t>29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89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0DF128-4B36-4C89-B277-3FE0A74865B0}" type="slidenum">
              <a:rPr lang="en-US"/>
              <a:pPr/>
              <a:t>3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2583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CEFD9-1EC8-408E-B867-62A21AF40F96}" type="slidenum">
              <a:rPr lang="en-US"/>
              <a:pPr/>
              <a:t>30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2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1CC67-3625-48C3-9065-248FF55366C1}" type="slidenum">
              <a:rPr lang="en-US"/>
              <a:pPr/>
              <a:t>4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80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7E57AC-0916-42AD-8575-2FE464A2877D}" type="slidenum">
              <a:rPr lang="en-US"/>
              <a:pPr/>
              <a:t>5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21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4D323-C783-4F55-B79D-75050AD7B1C1}" type="slidenum">
              <a:rPr lang="en-US"/>
              <a:pPr/>
              <a:t>6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09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4D323-C783-4F55-B79D-75050AD7B1C1}" type="slidenum">
              <a:rPr lang="en-US"/>
              <a:pPr/>
              <a:t>7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38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8B7E2C-9DA7-49FA-B2A1-94D98372AEB6}" type="slidenum">
              <a:rPr lang="en-US"/>
              <a:pPr/>
              <a:t>8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55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3DB42A-5FBE-40F2-8415-5C6FF483B407}" type="slidenum">
              <a:rPr lang="en-US"/>
              <a:pPr/>
              <a:t>9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57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effectLst/>
        </p:spPr>
        <p:txBody>
          <a:bodyPr/>
          <a:lstStyle>
            <a:lvl1pPr marL="0" indent="0" algn="ctr">
              <a:buNone/>
              <a:defRPr>
                <a:effectLst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7AB9CD-9914-4AE5-9095-1FF95B15C8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2ADF39-BB0F-4D82-B235-F5D989665E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E6EF53-3749-496E-9114-7B56C1E383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52400"/>
            <a:ext cx="7772400" cy="5943600"/>
          </a:xfrm>
          <a:effectLst/>
        </p:spPr>
        <p:txBody>
          <a:bodyPr/>
          <a:lstStyle>
            <a:lvl1pPr>
              <a:defRPr>
                <a:effectLst/>
              </a:defRPr>
            </a:lvl1pPr>
            <a:lvl2pPr>
              <a:defRPr>
                <a:effectLst/>
              </a:defRPr>
            </a:lvl2pPr>
            <a:lvl3pPr>
              <a:defRPr>
                <a:effectLst/>
              </a:defRPr>
            </a:lvl3pPr>
            <a:lvl4pPr>
              <a:defRPr>
                <a:effectLst/>
              </a:defRPr>
            </a:lvl4pPr>
            <a:lvl5pPr>
              <a:defRPr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400800"/>
            <a:ext cx="5943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05008CE-5B06-42C7-94AA-CFB3AC68F0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/>
        </p:spPr>
        <p:txBody>
          <a:bodyPr/>
          <a:lstStyle>
            <a:lvl1pPr>
              <a:defRPr>
                <a:effectLst/>
              </a:defRPr>
            </a:lvl1pPr>
            <a:lvl2pPr>
              <a:defRPr>
                <a:effectLst/>
              </a:defRPr>
            </a:lvl2pPr>
            <a:lvl3pPr>
              <a:defRPr>
                <a:effectLst/>
              </a:defRPr>
            </a:lvl3pPr>
            <a:lvl4pPr>
              <a:defRPr>
                <a:effectLst/>
              </a:defRPr>
            </a:lvl4pPr>
            <a:lvl5pPr>
              <a:defRPr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03219E-5F49-4AA4-B623-C537AE63D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2BCEA7-1E66-482F-B613-14716C8BCB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26FA58-1DCC-4A83-AAE1-081E5CB257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099761-2174-47AE-A281-CC6DA7ED93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8F490A-8671-4E33-9835-BF51AC0760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2D8419-6317-4C13-A791-02FD47A72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C0D4B4-7DBF-427E-A5B4-BBEA286854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B9B3BD-8D5B-4252-B17C-250A7DD9CE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07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7587" name="Rectangle 307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7588" name="Rectangle 307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00800"/>
            <a:ext cx="594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7589" name="Rectangle 307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488860-3006-4D2E-B23C-3496BFEA885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67590" name="Picture 307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971800" y="6477000"/>
            <a:ext cx="228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47800"/>
          </a:xfrm>
        </p:spPr>
        <p:txBody>
          <a:bodyPr/>
          <a:lstStyle/>
          <a:p>
            <a:r>
              <a:rPr lang="en-US" sz="5100" dirty="0"/>
              <a:t>U.S. </a:t>
            </a:r>
            <a:r>
              <a:rPr lang="en-US" sz="5100"/>
              <a:t>UPLAND COTTON QUALITY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effectLst/>
        </p:spPr>
        <p:txBody>
          <a:bodyPr/>
          <a:lstStyle/>
          <a:p>
            <a:r>
              <a:rPr lang="en-US" dirty="0">
                <a:solidFill>
                  <a:srgbClr val="006600"/>
                </a:solidFill>
                <a:latin typeface="+mj-lt"/>
              </a:rPr>
              <a:t>2024-</a:t>
            </a:r>
            <a:r>
              <a:rPr lang="en-US" altLang="zh-CN" dirty="0">
                <a:solidFill>
                  <a:srgbClr val="006600"/>
                </a:solidFill>
                <a:latin typeface="+mj-lt"/>
              </a:rPr>
              <a:t>25</a:t>
            </a:r>
            <a:r>
              <a:rPr lang="en-US" dirty="0">
                <a:solidFill>
                  <a:srgbClr val="006600"/>
                </a:solidFill>
                <a:latin typeface="+mj-lt"/>
              </a:rPr>
              <a:t> CROP</a:t>
            </a:r>
          </a:p>
          <a:p>
            <a:r>
              <a:rPr lang="en-US" dirty="0">
                <a:solidFill>
                  <a:srgbClr val="006600"/>
                </a:solidFill>
                <a:latin typeface="+mj-lt"/>
              </a:rPr>
              <a:t>Final</a:t>
            </a:r>
          </a:p>
        </p:txBody>
      </p:sp>
      <p:sp>
        <p:nvSpPr>
          <p:cNvPr id="5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STRENGTH DISTRIBUTION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943350" y="6096000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A1C905-ACDE-3299-727D-68DE3275601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06425" y="1066800"/>
            <a:ext cx="8332788" cy="5105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AVERAGE STRENGTH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667919" y="6308059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 rot="16200000">
            <a:off x="-175418" y="3401932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11BCAE-208A-C080-8A17-5546122F2232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82600" y="711200"/>
            <a:ext cx="8458200" cy="57419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2800" dirty="0"/>
              <a:t>AVERAGE STRENGTH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6200000">
            <a:off x="-175418" y="340915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 flipH="1" flipV="1">
            <a:off x="2447746" y="1219200"/>
            <a:ext cx="35560" cy="401796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H="1" flipV="1">
            <a:off x="4702176" y="1189725"/>
            <a:ext cx="17317" cy="401796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6546057" y="1204325"/>
            <a:ext cx="0" cy="400336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092575" y="58674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83276" y="1219200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0923" y="121920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0568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0560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5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65D484-4F79-7CAD-0413-D08A8421156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31825" y="787400"/>
            <a:ext cx="8305800" cy="558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642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sz="5100"/>
              <a:t>LENGTH</a:t>
            </a:r>
          </a:p>
        </p:txBody>
      </p:sp>
      <p:sp>
        <p:nvSpPr>
          <p:cNvPr id="4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2800" dirty="0"/>
              <a:t>LENGTH TREND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 rot="16200000">
            <a:off x="-419893" y="3229769"/>
            <a:ext cx="1841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4254500" y="6211529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9580B9-5DCA-23DF-7D9B-D90B6D91114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35000" y="555625"/>
            <a:ext cx="8304213" cy="574516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2800" dirty="0"/>
              <a:t>LENGTH DISTRIBUTION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 rot="16200000">
            <a:off x="-878681" y="3545681"/>
            <a:ext cx="264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3810000" y="6096000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tx1"/>
                </a:solidFill>
                <a:effectLst/>
              </a:rPr>
              <a:t>32’S OF AN INCH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A00BB3-413F-461E-B816-276C193E57E5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81000" y="762000"/>
            <a:ext cx="8558213" cy="560863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2800" dirty="0"/>
              <a:t>AVERAGE LENGTH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3657600" y="6298227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 rot="16200000">
            <a:off x="-424656" y="3405981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FFB3D2-84B5-DFCD-D7DE-E16D425ED7C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35000" y="554038"/>
            <a:ext cx="8304213" cy="590073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xfrm>
            <a:off x="685800" y="-49161"/>
            <a:ext cx="7772400" cy="1143000"/>
          </a:xfrm>
          <a:noFill/>
          <a:ln/>
        </p:spPr>
        <p:txBody>
          <a:bodyPr/>
          <a:lstStyle/>
          <a:p>
            <a:r>
              <a:rPr lang="en-US" sz="2800" dirty="0"/>
              <a:t>AVERAGE LENGTH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 rot="16200000">
            <a:off x="-424656" y="3405981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effectLst/>
              </a:rPr>
              <a:t>32’S OF AN INCH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064030" y="5871001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2438400" y="1219200"/>
            <a:ext cx="2466" cy="40386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V="1">
            <a:off x="4648200" y="1222772"/>
            <a:ext cx="10000" cy="403502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H="1" flipV="1">
            <a:off x="6552674" y="1222772"/>
            <a:ext cx="526" cy="403502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1250564" y="1219200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689860" y="121920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568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0560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5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CFCB2E-E4D0-2881-E62C-AB1BCD398A5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95313" y="787400"/>
            <a:ext cx="8451850" cy="5665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783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sz="5100"/>
              <a:t>LENGTH UNIFORMITY INDEX</a:t>
            </a:r>
          </a:p>
        </p:txBody>
      </p:sp>
      <p:sp>
        <p:nvSpPr>
          <p:cNvPr id="4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1" name="Rectangle 8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LUI TREND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8275" name="Rectangle 83"/>
          <p:cNvSpPr>
            <a:spLocks noChangeArrowheads="1"/>
          </p:cNvSpPr>
          <p:nvPr/>
        </p:nvSpPr>
        <p:spPr bwMode="auto">
          <a:xfrm rot="16200000">
            <a:off x="-269081" y="3394869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tx1"/>
                </a:solidFill>
                <a:effectLst/>
              </a:rPr>
              <a:t>LUI PERCENT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282" name="Rectangle 90"/>
          <p:cNvSpPr>
            <a:spLocks noChangeArrowheads="1"/>
          </p:cNvSpPr>
          <p:nvPr/>
        </p:nvSpPr>
        <p:spPr bwMode="auto">
          <a:xfrm>
            <a:off x="4254500" y="6317891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BEAC4D-CC42-6215-ED83-C915D5EC133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35000" y="865188"/>
            <a:ext cx="8304213" cy="55038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252A8F2-8B7B-8148-1B85-8CC8FE75DE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425" y="436563"/>
            <a:ext cx="8302625" cy="573563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effectLst/>
              </a:rPr>
              <a:t>YIELD TREND</a:t>
            </a:r>
            <a:br>
              <a:rPr lang="en-US" sz="2800" dirty="0">
                <a:solidFill>
                  <a:schemeClr val="tx1"/>
                </a:solidFill>
                <a:effectLst/>
              </a:rPr>
            </a:br>
            <a:r>
              <a:rPr lang="en-US" sz="2800" dirty="0">
                <a:solidFill>
                  <a:schemeClr val="tx1"/>
                </a:solidFill>
                <a:effectLst/>
              </a:rPr>
              <a:t>U.S. UPLAND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 rot="16200000">
            <a:off x="-343693" y="3305969"/>
            <a:ext cx="1689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POUNDS/ACRE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0CFE018-FA56-9ABE-9E25-E1C581FD9F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066800"/>
            <a:ext cx="8405813" cy="530383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1143000"/>
          </a:xfrm>
        </p:spPr>
        <p:txBody>
          <a:bodyPr/>
          <a:lstStyle/>
          <a:p>
            <a:r>
              <a:rPr lang="en-US" sz="2800" dirty="0"/>
              <a:t>LENGTH UNIFORMITY DISTRIBUTION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860800" y="6096000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9743"/>
            <a:ext cx="7772400" cy="1143000"/>
          </a:xfrm>
        </p:spPr>
        <p:txBody>
          <a:bodyPr/>
          <a:lstStyle/>
          <a:p>
            <a:r>
              <a:rPr lang="en-US" sz="2800" dirty="0"/>
              <a:t>AVERAGE LENGTH UNIFORMITY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20319" y="6263481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 rot="16200000">
            <a:off x="-254793" y="3405981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effectLst/>
              </a:rPr>
              <a:t>LUI PERCENT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385D18-3C1F-91B7-BCBA-CF2A7D02FFB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88988" y="665163"/>
            <a:ext cx="8148637" cy="5634037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AVERAGE LENGTH UNIFORMITY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 rot="16200000">
            <a:off x="-254793" y="3405981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H="1" flipV="1">
            <a:off x="2518127" y="1549825"/>
            <a:ext cx="2222" cy="398694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H="1" flipV="1">
            <a:off x="4689888" y="1588532"/>
            <a:ext cx="11615" cy="398694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6629400" y="1565115"/>
            <a:ext cx="20638" cy="397349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365393" y="1219200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0923" y="121920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568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0560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092575" y="596839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DB93C2C-BC84-9081-FCE0-4ADD268691E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06400" y="1171575"/>
            <a:ext cx="8488363" cy="543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8963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sz="5100"/>
              <a:t>COLOR &amp; LEAF</a:t>
            </a:r>
          </a:p>
        </p:txBody>
      </p:sp>
      <p:sp>
        <p:nvSpPr>
          <p:cNvPr id="4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COLOR GRADE TREND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 rot="16200000">
            <a:off x="-916781" y="3355181"/>
            <a:ext cx="287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PERCENT COLOR GRADE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1B9A76-5A56-6202-8101-1FDCDAAE71C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82600" y="714375"/>
            <a:ext cx="8458200" cy="5430838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F64C9EC-7FBD-9AC9-FAD6-F906748F8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066800"/>
            <a:ext cx="8253413" cy="51816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COLOR GRADE DISTRIBUTION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403600" y="6096000"/>
            <a:ext cx="2438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COLOR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 sz="2800" dirty="0"/>
              <a:t>PERCENT WHITE GRADES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810000" y="62484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 rot="16200000">
            <a:off x="-37306" y="3404394"/>
            <a:ext cx="109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389EF9-0D76-9EC9-E727-1F86A25AB09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82600" y="635000"/>
            <a:ext cx="8458200" cy="56642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75356"/>
            <a:ext cx="7772400" cy="1143000"/>
          </a:xfrm>
        </p:spPr>
        <p:txBody>
          <a:bodyPr/>
          <a:lstStyle/>
          <a:p>
            <a:r>
              <a:rPr lang="en-US" sz="2800" dirty="0"/>
              <a:t>PERCENT WHITE GRADES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 rot="16200000">
            <a:off x="-37306" y="3404394"/>
            <a:ext cx="109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rot="5400000" flipH="1" flipV="1">
            <a:off x="311599" y="3276600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5400000" flipH="1" flipV="1">
            <a:off x="2563671" y="3276600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5400000" flipH="1" flipV="1">
            <a:off x="4481044" y="3336766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272249" y="4690309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70766" y="4696143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3865" y="4690309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40682" y="4648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026107" y="5899389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8D35FA-FEB8-C16A-B747-9AD97F4EF49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04813" y="709613"/>
            <a:ext cx="864235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298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4F0BE8-FC53-2615-EBE7-57C94DDBD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8175" y="838200"/>
            <a:ext cx="8301038" cy="5334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LEAF GRADE DISTRIBUTION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517900" y="6096000"/>
            <a:ext cx="2209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LEAF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effectLst/>
              </a:rPr>
              <a:t>PERCENT OF SAMPLES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99D30A9-31BC-127D-C307-62A247122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143000"/>
            <a:ext cx="8482013" cy="505142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1143000"/>
          </a:xfrm>
        </p:spPr>
        <p:txBody>
          <a:bodyPr/>
          <a:lstStyle/>
          <a:p>
            <a:r>
              <a:rPr lang="en-US" sz="2800" dirty="0"/>
              <a:t>COLOR &amp; LEAF GRADE DISTRIBUTION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403600" y="6278562"/>
            <a:ext cx="2438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COLOR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effectLst/>
              </a:rPr>
              <a:t>PERCENT OF SAMPLES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sz="5100"/>
              <a:t>MICRONAIRE</a:t>
            </a:r>
          </a:p>
        </p:txBody>
      </p:sp>
      <p:sp>
        <p:nvSpPr>
          <p:cNvPr id="4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ON THE WEB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>
                <a:solidFill>
                  <a:schemeClr val="tx1"/>
                </a:solidFill>
                <a:latin typeface="+mj-lt"/>
              </a:rPr>
              <a:t>For updates on U.S. Cotton Fiber Quality:</a:t>
            </a:r>
          </a:p>
          <a:p>
            <a:pPr marL="0" indent="0">
              <a:buFontTx/>
              <a:buNone/>
            </a:pPr>
            <a:r>
              <a:rPr lang="en-US" dirty="0">
                <a:solidFill>
                  <a:schemeClr val="tx1"/>
                </a:solidFill>
                <a:latin typeface="+mj-lt"/>
              </a:rPr>
              <a:t>https://www.cottoninc.com/cotton-production/quality/cotton-crop-quality/</a:t>
            </a:r>
          </a:p>
          <a:p>
            <a:pPr marL="0" indent="0">
              <a:buFontTx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MICRONAIRE TREND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 rot="16200000">
            <a:off x="-237331" y="3413919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254500" y="6238568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3631A4-6111-91D1-E15A-20C19852DD1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06400" y="865188"/>
            <a:ext cx="8534400" cy="54324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MICRONAIRE DISTRIBUTION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86200" y="6096000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effectLst/>
              </a:rPr>
              <a:t>MICRONAIRE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FC0E9E-E01F-7857-E82F-D6C1EACB77D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04788" y="990600"/>
            <a:ext cx="8734425" cy="56276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AVERAGE MICRONAIRE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530600" y="6231194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16200000">
            <a:off x="-234156" y="3410744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649238-C04E-B414-62EF-A797296E189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88963" y="712788"/>
            <a:ext cx="8350250" cy="55864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73768" y="152400"/>
            <a:ext cx="7772400" cy="1143000"/>
          </a:xfrm>
        </p:spPr>
        <p:txBody>
          <a:bodyPr/>
          <a:lstStyle/>
          <a:p>
            <a:r>
              <a:rPr lang="en-US" sz="2800" dirty="0"/>
              <a:t>AVERAGE MICRONAIRE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16200000">
            <a:off x="-234156" y="3410744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H="1" flipV="1">
            <a:off x="2359891" y="1183469"/>
            <a:ext cx="14670" cy="39892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V="1">
            <a:off x="4590076" y="1183469"/>
            <a:ext cx="23275" cy="397264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V="1">
            <a:off x="6506882" y="1219200"/>
            <a:ext cx="13875" cy="395349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081145" y="58674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1219200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29493" y="121920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0568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0560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20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B63511-831E-5BC7-851F-CF9EF9DF407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82600" y="663575"/>
            <a:ext cx="8488363" cy="5741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222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sz="5100"/>
              <a:t>STRENGTH</a:t>
            </a:r>
          </a:p>
        </p:txBody>
      </p:sp>
      <p:sp>
        <p:nvSpPr>
          <p:cNvPr id="4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STRENGTH TREND</a:t>
            </a:r>
            <a:br>
              <a:rPr lang="en-US" sz="2800" dirty="0"/>
            </a:br>
            <a:r>
              <a:rPr lang="en-US" sz="2800" dirty="0"/>
              <a:t>U.S. UPLAND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 rot="16200000">
            <a:off x="-184943" y="3475831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7C724C-B279-01EE-7061-775113791E7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35000" y="712788"/>
            <a:ext cx="8304213" cy="55086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QRCottonBoll">
  <a:themeElements>
    <a:clrScheme name="">
      <a:dk1>
        <a:srgbClr val="000000"/>
      </a:dk1>
      <a:lt1>
        <a:srgbClr val="FFFFFF"/>
      </a:lt1>
      <a:dk2>
        <a:srgbClr val="3333CC"/>
      </a:dk2>
      <a:lt2>
        <a:srgbClr val="808080"/>
      </a:lt2>
      <a:accent1>
        <a:srgbClr val="996600"/>
      </a:accent1>
      <a:accent2>
        <a:srgbClr val="3333CC"/>
      </a:accent2>
      <a:accent3>
        <a:srgbClr val="FFFFFF"/>
      </a:accent3>
      <a:accent4>
        <a:srgbClr val="000000"/>
      </a:accent4>
      <a:accent5>
        <a:srgbClr val="CAB8AA"/>
      </a:accent5>
      <a:accent6>
        <a:srgbClr val="2D2DB9"/>
      </a:accent6>
      <a:hlink>
        <a:srgbClr val="6699FF"/>
      </a:hlink>
      <a:folHlink>
        <a:srgbClr val="993300"/>
      </a:folHlink>
    </a:clrScheme>
    <a:fontScheme name="FQRCottonBoll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FQRCottonBol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QRCottonBol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Q:\FQR\Templates\FQRCottonBoll.pot</Template>
  <TotalTime>1504</TotalTime>
  <Words>487</Words>
  <Application>Microsoft Office PowerPoint</Application>
  <PresentationFormat>On-screen Show (4:3)</PresentationFormat>
  <Paragraphs>159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Impact</vt:lpstr>
      <vt:lpstr>Times New Roman</vt:lpstr>
      <vt:lpstr>FQRCottonBoll</vt:lpstr>
      <vt:lpstr>U.S. UPLAND COTTON QUALITY</vt:lpstr>
      <vt:lpstr>PowerPoint Presentation</vt:lpstr>
      <vt:lpstr>MICRONAIRE</vt:lpstr>
      <vt:lpstr>MICRONAIRE TREND U.S. UPLAND</vt:lpstr>
      <vt:lpstr>MICRONAIRE DISTRIBUTION U.S. UPLAND</vt:lpstr>
      <vt:lpstr>AVERAGE MICRONAIRE</vt:lpstr>
      <vt:lpstr>AVERAGE MICRONAIRE</vt:lpstr>
      <vt:lpstr>STRENGTH</vt:lpstr>
      <vt:lpstr>STRENGTH TREND U.S. UPLAND</vt:lpstr>
      <vt:lpstr>STRENGTH DISTRIBUTION U.S. UPLAND</vt:lpstr>
      <vt:lpstr>AVERAGE STRENGTH</vt:lpstr>
      <vt:lpstr>AVERAGE STRENGTH</vt:lpstr>
      <vt:lpstr>LENGTH</vt:lpstr>
      <vt:lpstr>LENGTH TREND U.S. UPLAND</vt:lpstr>
      <vt:lpstr>LENGTH DISTRIBUTION U.S. UPLAND</vt:lpstr>
      <vt:lpstr>AVERAGE LENGTH</vt:lpstr>
      <vt:lpstr>AVERAGE LENGTH</vt:lpstr>
      <vt:lpstr>LENGTH UNIFORMITY INDEX</vt:lpstr>
      <vt:lpstr>LUI TREND U.S. UPLAND</vt:lpstr>
      <vt:lpstr>LENGTH UNIFORMITY DISTRIBUTION U.S. UPLAND</vt:lpstr>
      <vt:lpstr>AVERAGE LENGTH UNIFORMITY</vt:lpstr>
      <vt:lpstr>AVERAGE LENGTH UNIFORMITY</vt:lpstr>
      <vt:lpstr>COLOR &amp; LEAF</vt:lpstr>
      <vt:lpstr>COLOR GRADE TREND U.S. UPLAND</vt:lpstr>
      <vt:lpstr>COLOR GRADE DISTRIBUTION U.S. UPLAND</vt:lpstr>
      <vt:lpstr>PERCENT WHITE GRADES</vt:lpstr>
      <vt:lpstr>PERCENT WHITE GRADES</vt:lpstr>
      <vt:lpstr>LEAF GRADE DISTRIBUTION U.S. UPLAND</vt:lpstr>
      <vt:lpstr>COLOR &amp; LEAF GRADE DISTRIBUTION U.S. UPLAND</vt:lpstr>
      <vt:lpstr>INFORMATION ON THE WEB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Cotton Employee</dc:creator>
  <cp:lastModifiedBy>LI, Hongzhi</cp:lastModifiedBy>
  <cp:revision>451</cp:revision>
  <dcterms:created xsi:type="dcterms:W3CDTF">2001-02-15T13:44:31Z</dcterms:created>
  <dcterms:modified xsi:type="dcterms:W3CDTF">2025-07-10T14:23:45Z</dcterms:modified>
</cp:coreProperties>
</file>