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theme/themeOverride3.xml" ContentType="application/vnd.openxmlformats-officedocument.themeOverrid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theme/themeOverride4.xml" ContentType="application/vnd.openxmlformats-officedocument.themeOverr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theme/themeOverride5.xml" ContentType="application/vnd.openxmlformats-officedocument.themeOverr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8.xml" ContentType="application/vnd.openxmlformats-officedocument.drawingml.chart+xml"/>
  <Override PartName="/ppt/theme/themeOverride6.xml" ContentType="application/vnd.openxmlformats-officedocument.themeOverride+xml"/>
  <Override PartName="/ppt/notesSlides/notesSlide17.xml" ContentType="application/vnd.openxmlformats-officedocument.presentationml.notesSlide+xml"/>
  <Override PartName="/ppt/charts/chart9.xml" ContentType="application/vnd.openxmlformats-officedocument.drawingml.chart+xml"/>
  <Override PartName="/ppt/theme/themeOverride7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charts/chart10.xml" ContentType="application/vnd.openxmlformats-officedocument.drawingml.chart+xml"/>
  <Override PartName="/ppt/theme/themeOverride8.xml" ContentType="application/vnd.openxmlformats-officedocument.themeOverr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charts/chart11.xml" ContentType="application/vnd.openxmlformats-officedocument.drawingml.chart+xml"/>
  <Override PartName="/ppt/theme/themeOverride9.xml" ContentType="application/vnd.openxmlformats-officedocument.themeOverr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2"/>
  </p:notesMasterIdLst>
  <p:handoutMasterIdLst>
    <p:handoutMasterId r:id="rId33"/>
  </p:handoutMasterIdLst>
  <p:sldIdLst>
    <p:sldId id="278" r:id="rId2"/>
    <p:sldId id="262" r:id="rId3"/>
    <p:sldId id="279" r:id="rId4"/>
    <p:sldId id="264" r:id="rId5"/>
    <p:sldId id="265" r:id="rId6"/>
    <p:sldId id="266" r:id="rId7"/>
    <p:sldId id="285" r:id="rId8"/>
    <p:sldId id="280" r:id="rId9"/>
    <p:sldId id="261" r:id="rId10"/>
    <p:sldId id="267" r:id="rId11"/>
    <p:sldId id="270" r:id="rId12"/>
    <p:sldId id="286" r:id="rId13"/>
    <p:sldId id="281" r:id="rId14"/>
    <p:sldId id="263" r:id="rId15"/>
    <p:sldId id="268" r:id="rId16"/>
    <p:sldId id="271" r:id="rId17"/>
    <p:sldId id="287" r:id="rId18"/>
    <p:sldId id="282" r:id="rId19"/>
    <p:sldId id="260" r:id="rId20"/>
    <p:sldId id="269" r:id="rId21"/>
    <p:sldId id="272" r:id="rId22"/>
    <p:sldId id="288" r:id="rId23"/>
    <p:sldId id="283" r:id="rId24"/>
    <p:sldId id="273" r:id="rId25"/>
    <p:sldId id="274" r:id="rId26"/>
    <p:sldId id="275" r:id="rId27"/>
    <p:sldId id="289" r:id="rId28"/>
    <p:sldId id="276" r:id="rId29"/>
    <p:sldId id="277" r:id="rId30"/>
    <p:sldId id="284" r:id="rId31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accent2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9" autoAdjust="0"/>
    <p:restoredTop sz="94660"/>
  </p:normalViewPr>
  <p:slideViewPr>
    <p:cSldViewPr>
      <p:cViewPr varScale="1">
        <p:scale>
          <a:sx n="78" d="100"/>
          <a:sy n="78" d="100"/>
        </p:scale>
        <p:origin x="1622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8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3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4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5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6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NULL" TargetMode="External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082025215712388"/>
          <c:y val="0.22102892432402518"/>
          <c:w val="0.80319277914224618"/>
          <c:h val="0.61604268584735256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rgbClr val="C00000"/>
              </a:solidFill>
            </a:ln>
          </c:spPr>
          <c:marker>
            <c:symbol val="square"/>
            <c:size val="12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numRef>
              <c:f>AVGPROP!$A$45:$A$54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AVGPROP!$D$45:$D$54</c:f>
              <c:numCache>
                <c:formatCode>0.00</c:formatCode>
                <c:ptCount val="10"/>
                <c:pt idx="0">
                  <c:v>4.3947849850403315</c:v>
                </c:pt>
                <c:pt idx="1">
                  <c:v>4.4808037681571298</c:v>
                </c:pt>
                <c:pt idx="2">
                  <c:v>4.4162974872451368</c:v>
                </c:pt>
                <c:pt idx="3">
                  <c:v>4.4279622834258907</c:v>
                </c:pt>
                <c:pt idx="4">
                  <c:v>4.0534123405031037</c:v>
                </c:pt>
                <c:pt idx="5">
                  <c:v>4.392206622652</c:v>
                </c:pt>
                <c:pt idx="6">
                  <c:v>4.4726453995590001</c:v>
                </c:pt>
                <c:pt idx="7">
                  <c:v>4.2677679774069999</c:v>
                </c:pt>
                <c:pt idx="8">
                  <c:v>4.1484004400780004</c:v>
                </c:pt>
                <c:pt idx="9">
                  <c:v>4.337240900566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00A-4CF9-8D9A-4887F841CA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75568920"/>
        <c:axId val="575563824"/>
      </c:lineChart>
      <c:catAx>
        <c:axId val="575568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800" b="1"/>
            </a:pPr>
            <a:endParaRPr lang="en-US"/>
          </a:p>
        </c:txPr>
        <c:crossAx val="575563824"/>
        <c:crosses val="autoZero"/>
        <c:auto val="1"/>
        <c:lblAlgn val="ctr"/>
        <c:lblOffset val="100"/>
        <c:noMultiLvlLbl val="0"/>
      </c:catAx>
      <c:valAx>
        <c:axId val="575563824"/>
        <c:scaling>
          <c:orientation val="minMax"/>
          <c:max val="4.8"/>
          <c:min val="3.8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575568920"/>
        <c:crosses val="autoZero"/>
        <c:crossBetween val="between"/>
        <c:majorUnit val="0.1"/>
      </c:valAx>
      <c:spPr>
        <a:noFill/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1444795862513482"/>
          <c:y val="7.3983407655765845E-2"/>
          <c:w val="0.88529806624320273"/>
          <c:h val="0.71880015353542581"/>
        </c:manualLayout>
      </c:layout>
      <c:lineChart>
        <c:grouping val="standard"/>
        <c:varyColors val="0"/>
        <c:ser>
          <c:idx val="0"/>
          <c:order val="0"/>
          <c:tx>
            <c:strRef>
              <c:f>'3YrST'!$K$3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'3YrST'!$K$4:$K$23</c:f>
              <c:numCache>
                <c:formatCode>0.00</c:formatCode>
                <c:ptCount val="20"/>
                <c:pt idx="0">
                  <c:v>81.242846157377997</c:v>
                </c:pt>
                <c:pt idx="1">
                  <c:v>81.268630826766994</c:v>
                </c:pt>
                <c:pt idx="2">
                  <c:v>81.398437146896995</c:v>
                </c:pt>
                <c:pt idx="3">
                  <c:v>81.202904110457993</c:v>
                </c:pt>
                <c:pt idx="4">
                  <c:v>81.542105263158007</c:v>
                </c:pt>
                <c:pt idx="5">
                  <c:v>81.804644471149999</c:v>
                </c:pt>
                <c:pt idx="6">
                  <c:v>81.854537095324005</c:v>
                </c:pt>
                <c:pt idx="7">
                  <c:v>81.643289649045002</c:v>
                </c:pt>
                <c:pt idx="8">
                  <c:v>82.083890345065001</c:v>
                </c:pt>
                <c:pt idx="9">
                  <c:v>81.934585420705005</c:v>
                </c:pt>
                <c:pt idx="10">
                  <c:v>82.244927763895006</c:v>
                </c:pt>
                <c:pt idx="11">
                  <c:v>81.215711320306994</c:v>
                </c:pt>
                <c:pt idx="12">
                  <c:v>80.284358181387006</c:v>
                </c:pt>
                <c:pt idx="13">
                  <c:v>80.247029164780997</c:v>
                </c:pt>
                <c:pt idx="14">
                  <c:v>79.780133189557006</c:v>
                </c:pt>
                <c:pt idx="15">
                  <c:v>80.643240938670999</c:v>
                </c:pt>
                <c:pt idx="16">
                  <c:v>79.823202138355995</c:v>
                </c:pt>
                <c:pt idx="17">
                  <c:v>81.105010769293003</c:v>
                </c:pt>
                <c:pt idx="18">
                  <c:v>81.090148290466999</c:v>
                </c:pt>
                <c:pt idx="19">
                  <c:v>81.560531512194999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50A-4EE9-A353-76D434343D00}"/>
            </c:ext>
          </c:extLst>
        </c:ser>
        <c:ser>
          <c:idx val="1"/>
          <c:order val="1"/>
          <c:tx>
            <c:strRef>
              <c:f>'3YrST'!$L$3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'3YrST'!$L$4:$L$23</c:f>
              <c:numCache>
                <c:formatCode>0.00</c:formatCode>
                <c:ptCount val="20"/>
                <c:pt idx="0">
                  <c:v>81.813448498547004</c:v>
                </c:pt>
                <c:pt idx="1">
                  <c:v>81.363794486106997</c:v>
                </c:pt>
                <c:pt idx="2">
                  <c:v>81.059530828533994</c:v>
                </c:pt>
                <c:pt idx="3">
                  <c:v>81.306855206245004</c:v>
                </c:pt>
                <c:pt idx="4">
                  <c:v>81.924005623906993</c:v>
                </c:pt>
                <c:pt idx="5">
                  <c:v>82.056837865435995</c:v>
                </c:pt>
                <c:pt idx="6">
                  <c:v>82.180066072190996</c:v>
                </c:pt>
                <c:pt idx="7">
                  <c:v>82.124057461318998</c:v>
                </c:pt>
                <c:pt idx="8">
                  <c:v>82.407540050864</c:v>
                </c:pt>
                <c:pt idx="9">
                  <c:v>82.208073842798001</c:v>
                </c:pt>
                <c:pt idx="10">
                  <c:v>82.057823074946</c:v>
                </c:pt>
                <c:pt idx="11">
                  <c:v>81.490022518214005</c:v>
                </c:pt>
                <c:pt idx="12">
                  <c:v>80.253996742200002</c:v>
                </c:pt>
                <c:pt idx="13">
                  <c:v>80.107410379843003</c:v>
                </c:pt>
                <c:pt idx="14">
                  <c:v>79.682366310104996</c:v>
                </c:pt>
                <c:pt idx="15">
                  <c:v>80.613909271172005</c:v>
                </c:pt>
                <c:pt idx="16">
                  <c:v>80.761046592867004</c:v>
                </c:pt>
                <c:pt idx="17">
                  <c:v>81.032978408755</c:v>
                </c:pt>
                <c:pt idx="18">
                  <c:v>81.073389295029997</c:v>
                </c:pt>
                <c:pt idx="19">
                  <c:v>81.847829558561003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50A-4EE9-A353-76D434343D00}"/>
            </c:ext>
          </c:extLst>
        </c:ser>
        <c:ser>
          <c:idx val="2"/>
          <c:order val="2"/>
          <c:tx>
            <c:strRef>
              <c:f>'3YrST'!$M$3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'3YrST'!$M$4:$M$23</c:f>
              <c:numCache>
                <c:formatCode>0.00</c:formatCode>
                <c:ptCount val="20"/>
                <c:pt idx="0">
                  <c:v>81.475564748059995</c:v>
                </c:pt>
                <c:pt idx="1">
                  <c:v>81.364454254677995</c:v>
                </c:pt>
                <c:pt idx="2">
                  <c:v>81.216107980575998</c:v>
                </c:pt>
                <c:pt idx="3">
                  <c:v>81.683915103139</c:v>
                </c:pt>
                <c:pt idx="4">
                  <c:v>82.232759260627006</c:v>
                </c:pt>
                <c:pt idx="5">
                  <c:v>82.334010093944002</c:v>
                </c:pt>
                <c:pt idx="6">
                  <c:v>81.823371230860005</c:v>
                </c:pt>
                <c:pt idx="7">
                  <c:v>82.174979262652002</c:v>
                </c:pt>
                <c:pt idx="8">
                  <c:v>81.634132026586002</c:v>
                </c:pt>
                <c:pt idx="9">
                  <c:v>82.007059730619005</c:v>
                </c:pt>
                <c:pt idx="10">
                  <c:v>81.698182508665994</c:v>
                </c:pt>
                <c:pt idx="11">
                  <c:v>80.878218012220998</c:v>
                </c:pt>
                <c:pt idx="12">
                  <c:v>80.443457384934007</c:v>
                </c:pt>
                <c:pt idx="13">
                  <c:v>80.558132946369994</c:v>
                </c:pt>
                <c:pt idx="14">
                  <c:v>80.428559462419003</c:v>
                </c:pt>
                <c:pt idx="15">
                  <c:v>80.726314132829998</c:v>
                </c:pt>
                <c:pt idx="16">
                  <c:v>80.097046159664004</c:v>
                </c:pt>
                <c:pt idx="17">
                  <c:v>80.998296867229996</c:v>
                </c:pt>
                <c:pt idx="18">
                  <c:v>81.200019972803005</c:v>
                </c:pt>
                <c:pt idx="19">
                  <c:v>81.341513103210005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50A-4EE9-A353-76D434343D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1573000"/>
        <c:axId val="581569864"/>
      </c:lineChart>
      <c:valAx>
        <c:axId val="581569864"/>
        <c:scaling>
          <c:orientation val="minMax"/>
          <c:max val="83"/>
          <c:min val="79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#,##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581573000"/>
        <c:crosses val="max"/>
        <c:crossBetween val="between"/>
      </c:valAx>
      <c:catAx>
        <c:axId val="581573000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1"/>
            </a:pPr>
            <a:endParaRPr lang="en-US"/>
          </a:p>
        </c:txPr>
        <c:crossAx val="581569864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394"/>
          <c:y val="0.93909645540580089"/>
          <c:w val="0.26399948464861267"/>
          <c:h val="5.0864933090678306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2436768151099719E-2"/>
          <c:y val="7.9761157334332533E-2"/>
          <c:w val="0.88383190078192775"/>
          <c:h val="0.71694830441316504"/>
        </c:manualLayout>
      </c:layout>
      <c:lineChart>
        <c:grouping val="standard"/>
        <c:varyColors val="0"/>
        <c:ser>
          <c:idx val="0"/>
          <c:order val="0"/>
          <c:tx>
            <c:strRef>
              <c:f>'3YrST'!$N$3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'3YrST'!$N$4:$N$23</c:f>
              <c:numCache>
                <c:formatCode>0.0</c:formatCode>
                <c:ptCount val="20"/>
                <c:pt idx="0">
                  <c:v>91.222109999081994</c:v>
                </c:pt>
                <c:pt idx="1">
                  <c:v>89.138771409076</c:v>
                </c:pt>
                <c:pt idx="2">
                  <c:v>89.026550573275998</c:v>
                </c:pt>
                <c:pt idx="3">
                  <c:v>94.084380895010995</c:v>
                </c:pt>
                <c:pt idx="4">
                  <c:v>94.628135018262</c:v>
                </c:pt>
                <c:pt idx="5">
                  <c:v>96.353311555321994</c:v>
                </c:pt>
                <c:pt idx="6">
                  <c:v>98.246951869650999</c:v>
                </c:pt>
                <c:pt idx="7">
                  <c:v>96.811372723234001</c:v>
                </c:pt>
                <c:pt idx="8">
                  <c:v>91.472904419705998</c:v>
                </c:pt>
                <c:pt idx="9">
                  <c:v>98.930513181175002</c:v>
                </c:pt>
                <c:pt idx="10">
                  <c:v>99.358045244530999</c:v>
                </c:pt>
                <c:pt idx="11">
                  <c:v>84.369716691443998</c:v>
                </c:pt>
                <c:pt idx="12">
                  <c:v>81.055142934987998</c:v>
                </c:pt>
                <c:pt idx="13">
                  <c:v>86.917804963242006</c:v>
                </c:pt>
                <c:pt idx="14">
                  <c:v>85.484149516019002</c:v>
                </c:pt>
                <c:pt idx="15">
                  <c:v>83.654375669865999</c:v>
                </c:pt>
                <c:pt idx="16">
                  <c:v>70.217513916477003</c:v>
                </c:pt>
                <c:pt idx="17">
                  <c:v>99.012476124680006</c:v>
                </c:pt>
                <c:pt idx="18">
                  <c:v>98.23615371823</c:v>
                </c:pt>
                <c:pt idx="19">
                  <c:v>98.722341463415006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B22-48E9-AF91-C6C173C5D867}"/>
            </c:ext>
          </c:extLst>
        </c:ser>
        <c:ser>
          <c:idx val="1"/>
          <c:order val="1"/>
          <c:tx>
            <c:strRef>
              <c:f>'3YrST'!$O$3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'3YrST'!$O$4:$O$23</c:f>
              <c:numCache>
                <c:formatCode>0.0</c:formatCode>
                <c:ptCount val="20"/>
                <c:pt idx="0">
                  <c:v>93.682057905500002</c:v>
                </c:pt>
                <c:pt idx="1">
                  <c:v>96.671321439408004</c:v>
                </c:pt>
                <c:pt idx="2">
                  <c:v>94.062081617347999</c:v>
                </c:pt>
                <c:pt idx="3">
                  <c:v>97.821547538158001</c:v>
                </c:pt>
                <c:pt idx="4">
                  <c:v>99.075382960374995</c:v>
                </c:pt>
                <c:pt idx="5">
                  <c:v>99.669704877526001</c:v>
                </c:pt>
                <c:pt idx="6">
                  <c:v>99.380769331346002</c:v>
                </c:pt>
                <c:pt idx="7">
                  <c:v>98.378397944040003</c:v>
                </c:pt>
                <c:pt idx="8">
                  <c:v>98.379865971152</c:v>
                </c:pt>
                <c:pt idx="9">
                  <c:v>98.686840910003994</c:v>
                </c:pt>
                <c:pt idx="10">
                  <c:v>98.991976402776004</c:v>
                </c:pt>
                <c:pt idx="11">
                  <c:v>93.452078925997995</c:v>
                </c:pt>
                <c:pt idx="12">
                  <c:v>92.484497742697002</c:v>
                </c:pt>
                <c:pt idx="13">
                  <c:v>92.115744196090006</c:v>
                </c:pt>
                <c:pt idx="14">
                  <c:v>95.643013345881002</c:v>
                </c:pt>
                <c:pt idx="15">
                  <c:v>94.061758161963994</c:v>
                </c:pt>
                <c:pt idx="16">
                  <c:v>94.932385225667005</c:v>
                </c:pt>
                <c:pt idx="17">
                  <c:v>99.970422951789004</c:v>
                </c:pt>
                <c:pt idx="18">
                  <c:v>96.894676903860997</c:v>
                </c:pt>
                <c:pt idx="19">
                  <c:v>95.901192633807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B22-48E9-AF91-C6C173C5D867}"/>
            </c:ext>
          </c:extLst>
        </c:ser>
        <c:ser>
          <c:idx val="2"/>
          <c:order val="2"/>
          <c:tx>
            <c:strRef>
              <c:f>'3YrST'!$P$3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'3YrST'!$P$4:$P$23</c:f>
              <c:numCache>
                <c:formatCode>0.0</c:formatCode>
                <c:ptCount val="20"/>
                <c:pt idx="0">
                  <c:v>98.116061931214006</c:v>
                </c:pt>
                <c:pt idx="1">
                  <c:v>97.305251540512998</c:v>
                </c:pt>
                <c:pt idx="2">
                  <c:v>98.011306622467004</c:v>
                </c:pt>
                <c:pt idx="3">
                  <c:v>97.862609132215994</c:v>
                </c:pt>
                <c:pt idx="4">
                  <c:v>97.367653974559005</c:v>
                </c:pt>
                <c:pt idx="5">
                  <c:v>99.134519288427001</c:v>
                </c:pt>
                <c:pt idx="6">
                  <c:v>94.588100570986995</c:v>
                </c:pt>
                <c:pt idx="7">
                  <c:v>98.139828972152998</c:v>
                </c:pt>
                <c:pt idx="8">
                  <c:v>90.473977695166994</c:v>
                </c:pt>
                <c:pt idx="9">
                  <c:v>99.201393485625999</c:v>
                </c:pt>
                <c:pt idx="10">
                  <c:v>99.446644783007002</c:v>
                </c:pt>
                <c:pt idx="11">
                  <c:v>78.544268453035002</c:v>
                </c:pt>
                <c:pt idx="12">
                  <c:v>87.403166327044005</c:v>
                </c:pt>
                <c:pt idx="13">
                  <c:v>93.631287092012997</c:v>
                </c:pt>
                <c:pt idx="14">
                  <c:v>94.061245308799997</c:v>
                </c:pt>
                <c:pt idx="15">
                  <c:v>91.339284123506005</c:v>
                </c:pt>
                <c:pt idx="16">
                  <c:v>80.583892675128993</c:v>
                </c:pt>
                <c:pt idx="17">
                  <c:v>95.880987899884005</c:v>
                </c:pt>
                <c:pt idx="18">
                  <c:v>96.899541050484004</c:v>
                </c:pt>
                <c:pt idx="19">
                  <c:v>97.015510562551995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B22-48E9-AF91-C6C173C5D8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1564376"/>
        <c:axId val="581571040"/>
      </c:lineChart>
      <c:valAx>
        <c:axId val="581571040"/>
        <c:scaling>
          <c:orientation val="minMax"/>
          <c:max val="100"/>
          <c:min val="20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#,##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581564376"/>
        <c:crosses val="max"/>
        <c:crossBetween val="between"/>
      </c:valAx>
      <c:catAx>
        <c:axId val="581564376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1"/>
            </a:pPr>
            <a:endParaRPr lang="en-US"/>
          </a:p>
        </c:txPr>
        <c:crossAx val="581571040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394"/>
          <c:y val="0.94483564550081234"/>
          <c:w val="0.26399948464861267"/>
          <c:h val="5.1128132104605491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709842276384658"/>
          <c:y val="0.16048560522598632"/>
          <c:w val="0.83691460602113754"/>
          <c:h val="0.65035063490254974"/>
        </c:manualLayout>
      </c:layout>
      <c:lineChart>
        <c:grouping val="standard"/>
        <c:varyColors val="0"/>
        <c:ser>
          <c:idx val="0"/>
          <c:order val="0"/>
          <c:tx>
            <c:strRef>
              <c:f>'3YrCO'!$B$3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'3YrCO'!$B$4:$B$13</c:f>
              <c:numCache>
                <c:formatCode>General</c:formatCode>
                <c:ptCount val="10"/>
                <c:pt idx="0">
                  <c:v>4.2522774430380004</c:v>
                </c:pt>
                <c:pt idx="1">
                  <c:v>4.4471598123740002</c:v>
                </c:pt>
                <c:pt idx="2">
                  <c:v>4.5136590323080004</c:v>
                </c:pt>
                <c:pt idx="3" formatCode="0.00">
                  <c:v>4.3879891720769999</c:v>
                </c:pt>
                <c:pt idx="4" formatCode="0.00">
                  <c:v>4.5870651823789999</c:v>
                </c:pt>
                <c:pt idx="5" formatCode="0.00">
                  <c:v>4.3194887677220004</c:v>
                </c:pt>
                <c:pt idx="6" formatCode="0.00">
                  <c:v>3.9156194380259999</c:v>
                </c:pt>
                <c:pt idx="7" formatCode="0.00">
                  <c:v>3.7694212617059999</c:v>
                </c:pt>
                <c:pt idx="8" formatCode="0.00">
                  <c:v>4.0721039063879996</c:v>
                </c:pt>
                <c:pt idx="9" formatCode="0.00">
                  <c:v>4.4616408547560003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B76-46B3-871D-53C398C70553}"/>
            </c:ext>
          </c:extLst>
        </c:ser>
        <c:ser>
          <c:idx val="1"/>
          <c:order val="1"/>
          <c:tx>
            <c:strRef>
              <c:f>'3YrCO'!$C$3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'3YrCO'!$C$4:$C$13</c:f>
              <c:numCache>
                <c:formatCode>General</c:formatCode>
                <c:ptCount val="10"/>
                <c:pt idx="0">
                  <c:v>4.3691808768050002</c:v>
                </c:pt>
                <c:pt idx="1">
                  <c:v>4.2921927371870003</c:v>
                </c:pt>
                <c:pt idx="2">
                  <c:v>4.5546499423300002</c:v>
                </c:pt>
                <c:pt idx="3" formatCode="0.00">
                  <c:v>4.3108436624240003</c:v>
                </c:pt>
                <c:pt idx="4" formatCode="0.00">
                  <c:v>4.571743178997</c:v>
                </c:pt>
                <c:pt idx="5" formatCode="0.00">
                  <c:v>4.4180509374380001</c:v>
                </c:pt>
                <c:pt idx="6" formatCode="0.00">
                  <c:v>3.939965046937</c:v>
                </c:pt>
                <c:pt idx="7" formatCode="0.00">
                  <c:v>3.7497065102399998</c:v>
                </c:pt>
                <c:pt idx="8" formatCode="0.00">
                  <c:v>3.8558120967509999</c:v>
                </c:pt>
                <c:pt idx="9" formatCode="0.00">
                  <c:v>4.3103694682159999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B76-46B3-871D-53C398C70553}"/>
            </c:ext>
          </c:extLst>
        </c:ser>
        <c:ser>
          <c:idx val="2"/>
          <c:order val="2"/>
          <c:tx>
            <c:strRef>
              <c:f>'3YrCO'!$D$3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'3YrCO'!$D$4:$D$13</c:f>
              <c:numCache>
                <c:formatCode>0.00</c:formatCode>
                <c:ptCount val="10"/>
                <c:pt idx="0">
                  <c:v>4.4642302515659997</c:v>
                </c:pt>
                <c:pt idx="1">
                  <c:v>4.287996725997</c:v>
                </c:pt>
                <c:pt idx="2">
                  <c:v>4.7342461928080004</c:v>
                </c:pt>
                <c:pt idx="3">
                  <c:v>4.3685105821140002</c:v>
                </c:pt>
                <c:pt idx="4">
                  <c:v>4.6972089963660002</c:v>
                </c:pt>
                <c:pt idx="5">
                  <c:v>4.3801861365750003</c:v>
                </c:pt>
                <c:pt idx="6">
                  <c:v>4.0043819557309996</c:v>
                </c:pt>
                <c:pt idx="7">
                  <c:v>3.8928757146440001</c:v>
                </c:pt>
                <c:pt idx="8">
                  <c:v>4.1125855178800004</c:v>
                </c:pt>
                <c:pt idx="9">
                  <c:v>4.4376133934929998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B76-46B3-871D-53C398C705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5175232"/>
        <c:axId val="355177584"/>
      </c:lineChart>
      <c:valAx>
        <c:axId val="355177584"/>
        <c:scaling>
          <c:orientation val="minMax"/>
          <c:max val="5"/>
          <c:min val="3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#,##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355175232"/>
        <c:crosses val="max"/>
        <c:crossBetween val="between"/>
        <c:majorUnit val="0.5"/>
      </c:valAx>
      <c:catAx>
        <c:axId val="355175232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600" b="1"/>
            </a:pPr>
            <a:endParaRPr lang="en-US"/>
          </a:p>
        </c:txPr>
        <c:crossAx val="355177584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366"/>
          <c:y val="0.90649153275227623"/>
          <c:w val="0.26399948464861267"/>
          <c:h val="5.1128132104605539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349650677420406E-2"/>
          <c:y val="7.1688712545167149E-2"/>
          <c:w val="0.8968842367702522"/>
          <c:h val="0.72703886039962151"/>
        </c:manualLayout>
      </c:layout>
      <c:lineChart>
        <c:grouping val="standard"/>
        <c:varyColors val="0"/>
        <c:ser>
          <c:idx val="0"/>
          <c:order val="0"/>
          <c:tx>
            <c:strRef>
              <c:f>'3YrST'!$B$3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'3YrST'!$B$4:$B$23</c:f>
              <c:numCache>
                <c:formatCode>0.0</c:formatCode>
                <c:ptCount val="20"/>
                <c:pt idx="0">
                  <c:v>4.2898620420529996</c:v>
                </c:pt>
                <c:pt idx="1">
                  <c:v>4.4171216470269998</c:v>
                </c:pt>
                <c:pt idx="2">
                  <c:v>4.4634414144869998</c:v>
                </c:pt>
                <c:pt idx="3">
                  <c:v>4.2865558074279999</c:v>
                </c:pt>
                <c:pt idx="4">
                  <c:v>4.239645234698</c:v>
                </c:pt>
                <c:pt idx="5">
                  <c:v>4.2370008970740001</c:v>
                </c:pt>
                <c:pt idx="6">
                  <c:v>4.463307965656</c:v>
                </c:pt>
                <c:pt idx="7">
                  <c:v>4.633232163483</c:v>
                </c:pt>
                <c:pt idx="8">
                  <c:v>4.5579614246269999</c:v>
                </c:pt>
                <c:pt idx="9">
                  <c:v>4.3618299283809998</c:v>
                </c:pt>
                <c:pt idx="10">
                  <c:v>4.3044748975290004</c:v>
                </c:pt>
                <c:pt idx="11">
                  <c:v>4.3194887677220004</c:v>
                </c:pt>
                <c:pt idx="12">
                  <c:v>3.9156194380259999</c:v>
                </c:pt>
                <c:pt idx="13">
                  <c:v>3.7694212617059999</c:v>
                </c:pt>
                <c:pt idx="14">
                  <c:v>4.0721039063879996</c:v>
                </c:pt>
                <c:pt idx="15">
                  <c:v>4.0432154763529997</c:v>
                </c:pt>
                <c:pt idx="16">
                  <c:v>3.2988116432479999</c:v>
                </c:pt>
                <c:pt idx="17">
                  <c:v>4.2612996301869996</c:v>
                </c:pt>
                <c:pt idx="18">
                  <c:v>4.5714536428640002</c:v>
                </c:pt>
                <c:pt idx="19">
                  <c:v>4.2592280975610004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40D-4760-A14F-A5D49DAC710B}"/>
            </c:ext>
          </c:extLst>
        </c:ser>
        <c:ser>
          <c:idx val="1"/>
          <c:order val="1"/>
          <c:tx>
            <c:strRef>
              <c:f>'3YrST'!$C$3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'3YrST'!$C$4:$C$23</c:f>
              <c:numCache>
                <c:formatCode>0.0</c:formatCode>
                <c:ptCount val="20"/>
                <c:pt idx="0">
                  <c:v>4.4398891400279998</c:v>
                </c:pt>
                <c:pt idx="1">
                  <c:v>4.1505384467709998</c:v>
                </c:pt>
                <c:pt idx="2">
                  <c:v>4.2936115536379997</c:v>
                </c:pt>
                <c:pt idx="3">
                  <c:v>4.2838871303649997</c:v>
                </c:pt>
                <c:pt idx="4">
                  <c:v>4.4169362407969999</c:v>
                </c:pt>
                <c:pt idx="5">
                  <c:v>4.3268219810139996</c:v>
                </c:pt>
                <c:pt idx="6">
                  <c:v>4.3106695257269996</c:v>
                </c:pt>
                <c:pt idx="7">
                  <c:v>4.5262932358130001</c:v>
                </c:pt>
                <c:pt idx="8">
                  <c:v>4.6244904304889998</c:v>
                </c:pt>
                <c:pt idx="9">
                  <c:v>4.4346322536590002</c:v>
                </c:pt>
                <c:pt idx="10">
                  <c:v>4.3085530463959998</c:v>
                </c:pt>
                <c:pt idx="11">
                  <c:v>4.4180509374380001</c:v>
                </c:pt>
                <c:pt idx="12">
                  <c:v>3.939965046937</c:v>
                </c:pt>
                <c:pt idx="13">
                  <c:v>3.7497065102399998</c:v>
                </c:pt>
                <c:pt idx="14">
                  <c:v>3.854812096751</c:v>
                </c:pt>
                <c:pt idx="15">
                  <c:v>3.8650521788510002</c:v>
                </c:pt>
                <c:pt idx="16">
                  <c:v>4.2463568755920003</c:v>
                </c:pt>
                <c:pt idx="17">
                  <c:v>3.8333096716949999</c:v>
                </c:pt>
                <c:pt idx="18">
                  <c:v>4.3094162595060004</c:v>
                </c:pt>
                <c:pt idx="19">
                  <c:v>4.4202101367540001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40D-4760-A14F-A5D49DAC710B}"/>
            </c:ext>
          </c:extLst>
        </c:ser>
        <c:ser>
          <c:idx val="2"/>
          <c:order val="2"/>
          <c:tx>
            <c:strRef>
              <c:f>'3YrST'!$D$3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'3YrST'!$D$4:$D$23</c:f>
              <c:numCache>
                <c:formatCode>0.0</c:formatCode>
                <c:ptCount val="20"/>
                <c:pt idx="0">
                  <c:v>4.2731765354759998</c:v>
                </c:pt>
                <c:pt idx="1">
                  <c:v>4.2511962608699996</c:v>
                </c:pt>
                <c:pt idx="2">
                  <c:v>4.305859504761</c:v>
                </c:pt>
                <c:pt idx="3">
                  <c:v>4.380109667658</c:v>
                </c:pt>
                <c:pt idx="4">
                  <c:v>4.528927240292</c:v>
                </c:pt>
                <c:pt idx="5">
                  <c:v>4.3140255846490003</c:v>
                </c:pt>
                <c:pt idx="6">
                  <c:v>4.3526059296669999</c:v>
                </c:pt>
                <c:pt idx="7">
                  <c:v>4.6484377570059996</c:v>
                </c:pt>
                <c:pt idx="8">
                  <c:v>4.7845341894780002</c:v>
                </c:pt>
                <c:pt idx="9">
                  <c:v>4.4762634898920002</c:v>
                </c:pt>
                <c:pt idx="10">
                  <c:v>4.3075928325320003</c:v>
                </c:pt>
                <c:pt idx="11">
                  <c:v>4.3801861365750003</c:v>
                </c:pt>
                <c:pt idx="12">
                  <c:v>4.0043819557309996</c:v>
                </c:pt>
                <c:pt idx="13">
                  <c:v>3.8928757146440001</c:v>
                </c:pt>
                <c:pt idx="14">
                  <c:v>4.1125855178800004</c:v>
                </c:pt>
                <c:pt idx="15">
                  <c:v>3.9208307350589999</c:v>
                </c:pt>
                <c:pt idx="16">
                  <c:v>3.989277826001</c:v>
                </c:pt>
                <c:pt idx="17">
                  <c:v>3.9112920603350001</c:v>
                </c:pt>
                <c:pt idx="18">
                  <c:v>4.5140332313449996</c:v>
                </c:pt>
                <c:pt idx="19">
                  <c:v>4.4027366968299999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40D-4760-A14F-A5D49DAC71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1569472"/>
        <c:axId val="581572608"/>
      </c:lineChart>
      <c:valAx>
        <c:axId val="581572608"/>
        <c:scaling>
          <c:orientation val="minMax"/>
          <c:max val="5.5"/>
          <c:min val="3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#,##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581569472"/>
        <c:crosses val="max"/>
        <c:crossBetween val="between"/>
        <c:majorUnit val="0.5"/>
      </c:valAx>
      <c:catAx>
        <c:axId val="581569472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1"/>
            </a:pPr>
            <a:endParaRPr lang="en-US"/>
          </a:p>
        </c:txPr>
        <c:crossAx val="581572608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394"/>
          <c:y val="0.94483564550081234"/>
          <c:w val="0.26399948464861267"/>
          <c:h val="5.1128132104605491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4082025215712382"/>
          <c:y val="0.22102892432402518"/>
          <c:w val="0.80319277914224629"/>
          <c:h val="0.61604268584735256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rgbClr val="C00000"/>
              </a:solidFill>
            </a:ln>
          </c:spPr>
          <c:marker>
            <c:symbol val="square"/>
            <c:size val="12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numRef>
              <c:f>AVGPROP!$A$45:$A$54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AVGPROP!$E$45:$E$54</c:f>
              <c:numCache>
                <c:formatCode>0.0</c:formatCode>
                <c:ptCount val="10"/>
                <c:pt idx="0">
                  <c:v>30.223822102707807</c:v>
                </c:pt>
                <c:pt idx="1">
                  <c:v>30.057888675357834</c:v>
                </c:pt>
                <c:pt idx="2">
                  <c:v>30.344436369248307</c:v>
                </c:pt>
                <c:pt idx="3">
                  <c:v>30.339015346028127</c:v>
                </c:pt>
                <c:pt idx="4">
                  <c:v>29.907549507517242</c:v>
                </c:pt>
                <c:pt idx="5">
                  <c:v>29.901388323586001</c:v>
                </c:pt>
                <c:pt idx="6">
                  <c:v>30.608614628763998</c:v>
                </c:pt>
                <c:pt idx="7">
                  <c:v>30.607257160092999</c:v>
                </c:pt>
                <c:pt idx="8">
                  <c:v>30.630382770819001</c:v>
                </c:pt>
                <c:pt idx="9">
                  <c:v>30.665346555391999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0AD-469D-A3AD-3B4DCA5BB9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8798040"/>
        <c:axId val="498799608"/>
      </c:lineChart>
      <c:catAx>
        <c:axId val="498798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800" b="1"/>
            </a:pPr>
            <a:endParaRPr lang="en-US"/>
          </a:p>
        </c:txPr>
        <c:crossAx val="498799608"/>
        <c:crosses val="autoZero"/>
        <c:auto val="1"/>
        <c:lblAlgn val="ctr"/>
        <c:lblOffset val="100"/>
        <c:noMultiLvlLbl val="0"/>
      </c:catAx>
      <c:valAx>
        <c:axId val="498799608"/>
        <c:scaling>
          <c:orientation val="minMax"/>
          <c:max val="31.5"/>
          <c:min val="27.5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1"/>
        <c:majorTickMark val="out"/>
        <c:minorTickMark val="none"/>
        <c:tickLblPos val="nextTo"/>
        <c:spPr>
          <a:ln w="3175" cmpd="sng">
            <a:solidFill>
              <a:schemeClr val="tx1"/>
            </a:solidFill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498798040"/>
        <c:crosses val="autoZero"/>
        <c:crossBetween val="between"/>
        <c:majorUnit val="0.5"/>
      </c:valAx>
      <c:spPr>
        <a:noFill/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4082025215712393"/>
          <c:y val="0.14837693804223825"/>
          <c:w val="0.80319277914224607"/>
          <c:h val="0.6886947476510854"/>
        </c:manualLayout>
      </c:layout>
      <c:lineChart>
        <c:grouping val="standard"/>
        <c:varyColors val="0"/>
        <c:ser>
          <c:idx val="0"/>
          <c:order val="0"/>
          <c:tx>
            <c:strRef>
              <c:f>'3YrCO'!$E$3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'3YrCO'!$E$4:$E$13</c:f>
              <c:numCache>
                <c:formatCode>0.0</c:formatCode>
                <c:ptCount val="10"/>
                <c:pt idx="0">
                  <c:v>29.94310804249</c:v>
                </c:pt>
                <c:pt idx="1">
                  <c:v>29.922630218039</c:v>
                </c:pt>
                <c:pt idx="2">
                  <c:v>31.393840210678999</c:v>
                </c:pt>
                <c:pt idx="3">
                  <c:v>31.061645949296999</c:v>
                </c:pt>
                <c:pt idx="4">
                  <c:v>30.885031781114002</c:v>
                </c:pt>
                <c:pt idx="5">
                  <c:v>30.882449357607001</c:v>
                </c:pt>
                <c:pt idx="6">
                  <c:v>30.650992530368999</c:v>
                </c:pt>
                <c:pt idx="7">
                  <c:v>30.398170664914002</c:v>
                </c:pt>
                <c:pt idx="8">
                  <c:v>30.296904037809</c:v>
                </c:pt>
                <c:pt idx="9">
                  <c:v>31.950167395364002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7BA-4884-8103-A13942436BAC}"/>
            </c:ext>
          </c:extLst>
        </c:ser>
        <c:ser>
          <c:idx val="1"/>
          <c:order val="1"/>
          <c:tx>
            <c:strRef>
              <c:f>'3YrCO'!$F$3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'3YrCO'!$F$4:$F$13</c:f>
              <c:numCache>
                <c:formatCode>0.0</c:formatCode>
                <c:ptCount val="10"/>
                <c:pt idx="0">
                  <c:v>30.692428165698001</c:v>
                </c:pt>
                <c:pt idx="1">
                  <c:v>29.980356728593001</c:v>
                </c:pt>
                <c:pt idx="2">
                  <c:v>31.130617430796001</c:v>
                </c:pt>
                <c:pt idx="3">
                  <c:v>31.058112001422</c:v>
                </c:pt>
                <c:pt idx="4">
                  <c:v>31.302999313979999</c:v>
                </c:pt>
                <c:pt idx="5">
                  <c:v>30.870236383982999</c:v>
                </c:pt>
                <c:pt idx="6">
                  <c:v>30.579895061643001</c:v>
                </c:pt>
                <c:pt idx="7">
                  <c:v>30.480963249788001</c:v>
                </c:pt>
                <c:pt idx="8">
                  <c:v>30.228281471117999</c:v>
                </c:pt>
                <c:pt idx="9">
                  <c:v>32.243864111572996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BA-4884-8103-A13942436BAC}"/>
            </c:ext>
          </c:extLst>
        </c:ser>
        <c:ser>
          <c:idx val="2"/>
          <c:order val="2"/>
          <c:tx>
            <c:strRef>
              <c:f>'3YrCO'!$G$3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'3YrCO'!$G$4:$G$13</c:f>
              <c:numCache>
                <c:formatCode>00.00</c:formatCode>
                <c:ptCount val="10"/>
                <c:pt idx="0">
                  <c:v>30.876310596037001</c:v>
                </c:pt>
                <c:pt idx="1">
                  <c:v>30.326502166017999</c:v>
                </c:pt>
                <c:pt idx="2">
                  <c:v>30.844401272995999</c:v>
                </c:pt>
                <c:pt idx="3">
                  <c:v>30.536980182895</c:v>
                </c:pt>
                <c:pt idx="4">
                  <c:v>31.321159399915999</c:v>
                </c:pt>
                <c:pt idx="5">
                  <c:v>29.800465260620999</c:v>
                </c:pt>
                <c:pt idx="6">
                  <c:v>31.246473563066999</c:v>
                </c:pt>
                <c:pt idx="7">
                  <c:v>31.013366554705001</c:v>
                </c:pt>
                <c:pt idx="8">
                  <c:v>30.702631283399999</c:v>
                </c:pt>
                <c:pt idx="9">
                  <c:v>32.119958145334003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7BA-4884-8103-A13942436BA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55178760"/>
        <c:axId val="355177192"/>
      </c:lineChart>
      <c:valAx>
        <c:axId val="355177192"/>
        <c:scaling>
          <c:orientation val="minMax"/>
          <c:max val="35"/>
          <c:min val="25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1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355178760"/>
        <c:crosses val="max"/>
        <c:crossBetween val="between"/>
      </c:valAx>
      <c:catAx>
        <c:axId val="355178760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600" b="1"/>
            </a:pPr>
            <a:endParaRPr lang="en-US"/>
          </a:p>
        </c:txPr>
        <c:crossAx val="355177192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9504437228550227E-2"/>
          <c:y val="7.1688712545167149E-2"/>
          <c:w val="0.89229282995447612"/>
          <c:h val="0.73309303508510215"/>
        </c:manualLayout>
      </c:layout>
      <c:lineChart>
        <c:grouping val="standard"/>
        <c:varyColors val="0"/>
        <c:ser>
          <c:idx val="0"/>
          <c:order val="0"/>
          <c:tx>
            <c:strRef>
              <c:f>'3YrST'!$E$3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'3YrST'!$E$4:$E$23</c:f>
              <c:numCache>
                <c:formatCode>0.0</c:formatCode>
                <c:ptCount val="20"/>
                <c:pt idx="0">
                  <c:v>30.217331971351999</c:v>
                </c:pt>
                <c:pt idx="1">
                  <c:v>30.271922980587</c:v>
                </c:pt>
                <c:pt idx="2">
                  <c:v>29.833271700741999</c:v>
                </c:pt>
                <c:pt idx="3">
                  <c:v>29.655371891001</c:v>
                </c:pt>
                <c:pt idx="4">
                  <c:v>30.125494488051999</c:v>
                </c:pt>
                <c:pt idx="5">
                  <c:v>29.721242023662001</c:v>
                </c:pt>
                <c:pt idx="6">
                  <c:v>30.627735555179999</c:v>
                </c:pt>
                <c:pt idx="7">
                  <c:v>30.952893380719999</c:v>
                </c:pt>
                <c:pt idx="8">
                  <c:v>31.611356034115001</c:v>
                </c:pt>
                <c:pt idx="9">
                  <c:v>31.253336020216</c:v>
                </c:pt>
                <c:pt idx="10">
                  <c:v>31.219160341317998</c:v>
                </c:pt>
                <c:pt idx="11">
                  <c:v>30.882449357607001</c:v>
                </c:pt>
                <c:pt idx="12">
                  <c:v>30.650992530368999</c:v>
                </c:pt>
                <c:pt idx="13">
                  <c:v>30.398170664914002</c:v>
                </c:pt>
                <c:pt idx="14">
                  <c:v>30.296904037809</c:v>
                </c:pt>
                <c:pt idx="15">
                  <c:v>31.147997260333</c:v>
                </c:pt>
                <c:pt idx="16">
                  <c:v>29.527755462369999</c:v>
                </c:pt>
                <c:pt idx="17">
                  <c:v>30.142735806884001</c:v>
                </c:pt>
                <c:pt idx="18">
                  <c:v>31.645093252094</c:v>
                </c:pt>
                <c:pt idx="19">
                  <c:v>33.121461073170998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E70-4C97-B833-10A8B261B9EF}"/>
            </c:ext>
          </c:extLst>
        </c:ser>
        <c:ser>
          <c:idx val="1"/>
          <c:order val="1"/>
          <c:tx>
            <c:strRef>
              <c:f>'3YrST'!$F$3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'3YrST'!$F$4:$F$23</c:f>
              <c:numCache>
                <c:formatCode>0.0</c:formatCode>
                <c:ptCount val="20"/>
                <c:pt idx="0">
                  <c:v>31.060266924981001</c:v>
                </c:pt>
                <c:pt idx="1">
                  <c:v>30.495574456753999</c:v>
                </c:pt>
                <c:pt idx="2">
                  <c:v>29.832484049537999</c:v>
                </c:pt>
                <c:pt idx="3">
                  <c:v>30.237681952016999</c:v>
                </c:pt>
                <c:pt idx="4">
                  <c:v>30.947361475729</c:v>
                </c:pt>
                <c:pt idx="5">
                  <c:v>30.464981783342001</c:v>
                </c:pt>
                <c:pt idx="6">
                  <c:v>30.843943760188001</c:v>
                </c:pt>
                <c:pt idx="7">
                  <c:v>31.227115246072</c:v>
                </c:pt>
                <c:pt idx="8">
                  <c:v>31.278954964821999</c:v>
                </c:pt>
                <c:pt idx="9">
                  <c:v>31.341927084138</c:v>
                </c:pt>
                <c:pt idx="10">
                  <c:v>30.953253277767999</c:v>
                </c:pt>
                <c:pt idx="11">
                  <c:v>30.870236383982999</c:v>
                </c:pt>
                <c:pt idx="12">
                  <c:v>30.579895061643001</c:v>
                </c:pt>
                <c:pt idx="13">
                  <c:v>30.480963249788001</c:v>
                </c:pt>
                <c:pt idx="14">
                  <c:v>30.228281471117999</c:v>
                </c:pt>
                <c:pt idx="15">
                  <c:v>31.304993157635</c:v>
                </c:pt>
                <c:pt idx="16">
                  <c:v>30.973359313138999</c:v>
                </c:pt>
                <c:pt idx="17">
                  <c:v>30.397988760722001</c:v>
                </c:pt>
                <c:pt idx="18">
                  <c:v>31.903251901106</c:v>
                </c:pt>
                <c:pt idx="19">
                  <c:v>33.879503428347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E70-4C97-B833-10A8B261B9EF}"/>
            </c:ext>
          </c:extLst>
        </c:ser>
        <c:ser>
          <c:idx val="2"/>
          <c:order val="2"/>
          <c:tx>
            <c:strRef>
              <c:f>'3YrST'!$G$3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'3YrST'!$G$4:$G$23</c:f>
              <c:numCache>
                <c:formatCode>0.0</c:formatCode>
                <c:ptCount val="20"/>
                <c:pt idx="0">
                  <c:v>31.022839695858998</c:v>
                </c:pt>
                <c:pt idx="1">
                  <c:v>30.672186328009001</c:v>
                </c:pt>
                <c:pt idx="2">
                  <c:v>30.238474282575002</c:v>
                </c:pt>
                <c:pt idx="3">
                  <c:v>30.474595655207999</c:v>
                </c:pt>
                <c:pt idx="4">
                  <c:v>31.052688895020999</c:v>
                </c:pt>
                <c:pt idx="5">
                  <c:v>30.840857985208999</c:v>
                </c:pt>
                <c:pt idx="6">
                  <c:v>30.446462088292002</c:v>
                </c:pt>
                <c:pt idx="7">
                  <c:v>31.066803972374</c:v>
                </c:pt>
                <c:pt idx="8">
                  <c:v>30.990127858510998</c:v>
                </c:pt>
                <c:pt idx="9">
                  <c:v>30.829391355192001</c:v>
                </c:pt>
                <c:pt idx="10">
                  <c:v>30.437303447859001</c:v>
                </c:pt>
                <c:pt idx="11">
                  <c:v>29.800465260620999</c:v>
                </c:pt>
                <c:pt idx="12">
                  <c:v>31.246473563066999</c:v>
                </c:pt>
                <c:pt idx="13">
                  <c:v>31.013366554705001</c:v>
                </c:pt>
                <c:pt idx="14">
                  <c:v>30.702631283399999</c:v>
                </c:pt>
                <c:pt idx="15">
                  <c:v>31.841903777742001</c:v>
                </c:pt>
                <c:pt idx="16">
                  <c:v>30.624999785143999</c:v>
                </c:pt>
                <c:pt idx="17">
                  <c:v>30.937933034974002</c:v>
                </c:pt>
                <c:pt idx="18">
                  <c:v>32.003310385858001</c:v>
                </c:pt>
                <c:pt idx="19">
                  <c:v>32.997923560685997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E70-4C97-B833-10A8B261B9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1574568"/>
        <c:axId val="581565944"/>
      </c:lineChart>
      <c:valAx>
        <c:axId val="581565944"/>
        <c:scaling>
          <c:orientation val="minMax"/>
          <c:max val="36"/>
          <c:min val="26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1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581574568"/>
        <c:crosses val="max"/>
        <c:crossBetween val="between"/>
      </c:valAx>
      <c:catAx>
        <c:axId val="581574568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1"/>
            </a:pPr>
            <a:endParaRPr lang="en-US"/>
          </a:p>
        </c:txPr>
        <c:crossAx val="581565944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394"/>
          <c:y val="0.94887186789539513"/>
          <c:w val="0.26399948464861267"/>
          <c:h val="5.1128132104605491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4082025215712377"/>
          <c:y val="0.22102892432402518"/>
          <c:w val="0.8031927791422464"/>
          <c:h val="0.61604268584735256"/>
        </c:manualLayout>
      </c:layout>
      <c:lineChart>
        <c:grouping val="standard"/>
        <c:varyColors val="0"/>
        <c:ser>
          <c:idx val="0"/>
          <c:order val="0"/>
          <c:spPr>
            <a:ln w="38100">
              <a:solidFill>
                <a:srgbClr val="C00000"/>
              </a:solidFill>
            </a:ln>
          </c:spPr>
          <c:marker>
            <c:symbol val="square"/>
            <c:size val="12"/>
            <c:spPr>
              <a:solidFill>
                <a:srgbClr val="C00000"/>
              </a:solidFill>
              <a:ln>
                <a:solidFill>
                  <a:srgbClr val="C00000"/>
                </a:solidFill>
              </a:ln>
            </c:spPr>
          </c:marker>
          <c:trendline>
            <c:trendlineType val="linear"/>
            <c:dispRSqr val="0"/>
            <c:dispEq val="0"/>
          </c:trendline>
          <c:cat>
            <c:numRef>
              <c:f>AVGPROP!$A$45:$A$54</c:f>
              <c:numCache>
                <c:formatCode>General</c:formatCode>
                <c:ptCount val="10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</c:numCache>
            </c:numRef>
          </c:cat>
          <c:val>
            <c:numRef>
              <c:f>AVGPROP!$B$45:$B$54</c:f>
              <c:numCache>
                <c:formatCode>0.0</c:formatCode>
                <c:ptCount val="10"/>
                <c:pt idx="0">
                  <c:v>35.850625713005762</c:v>
                </c:pt>
                <c:pt idx="1">
                  <c:v>35.651217547502959</c:v>
                </c:pt>
                <c:pt idx="2">
                  <c:v>35.895473954677399</c:v>
                </c:pt>
                <c:pt idx="3">
                  <c:v>36.287890215339928</c:v>
                </c:pt>
                <c:pt idx="4">
                  <c:v>36.446448467737049</c:v>
                </c:pt>
                <c:pt idx="5">
                  <c:v>36.528766582648998</c:v>
                </c:pt>
                <c:pt idx="6">
                  <c:v>36.470801877553001</c:v>
                </c:pt>
                <c:pt idx="7">
                  <c:v>37.088830184715</c:v>
                </c:pt>
                <c:pt idx="8">
                  <c:v>36.655724479977998</c:v>
                </c:pt>
                <c:pt idx="9">
                  <c:v>36.911786838807998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52B-40F3-9ED9-9F129119B2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8988128"/>
        <c:axId val="498988520"/>
      </c:lineChart>
      <c:catAx>
        <c:axId val="498988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800" b="1"/>
            </a:pPr>
            <a:endParaRPr lang="en-US"/>
          </a:p>
        </c:txPr>
        <c:crossAx val="498988520"/>
        <c:crosses val="autoZero"/>
        <c:auto val="1"/>
        <c:lblAlgn val="ctr"/>
        <c:lblOffset val="100"/>
        <c:noMultiLvlLbl val="0"/>
      </c:catAx>
      <c:valAx>
        <c:axId val="498988520"/>
        <c:scaling>
          <c:orientation val="minMax"/>
          <c:max val="37.5"/>
          <c:min val="34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1"/>
        <c:majorTickMark val="out"/>
        <c:minorTickMark val="none"/>
        <c:tickLblPos val="nextTo"/>
        <c:spPr>
          <a:ln w="3175" cmpd="sng">
            <a:solidFill>
              <a:schemeClr val="tx1"/>
            </a:solidFill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498988128"/>
        <c:crosses val="autoZero"/>
        <c:crossBetween val="between"/>
      </c:valAx>
      <c:spPr>
        <a:noFill/>
        <a:ln>
          <a:solidFill>
            <a:schemeClr val="bg1">
              <a:lumMod val="65000"/>
            </a:schemeClr>
          </a:solidFill>
        </a:ln>
      </c:spPr>
    </c:plotArea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4082025215712393"/>
          <c:y val="0.22102892432402518"/>
          <c:w val="0.80319277914224607"/>
          <c:h val="0.61604268584735256"/>
        </c:manualLayout>
      </c:layout>
      <c:lineChart>
        <c:grouping val="standard"/>
        <c:varyColors val="0"/>
        <c:ser>
          <c:idx val="0"/>
          <c:order val="0"/>
          <c:tx>
            <c:strRef>
              <c:f>'3YrCO'!$H$21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'3YrCO'!$H$22:$H$31</c:f>
              <c:numCache>
                <c:formatCode>0.00</c:formatCode>
                <c:ptCount val="10"/>
                <c:pt idx="0">
                  <c:v>37.533661479519999</c:v>
                </c:pt>
                <c:pt idx="1">
                  <c:v>37.063171910367998</c:v>
                </c:pt>
                <c:pt idx="2">
                  <c:v>38.144643194688001</c:v>
                </c:pt>
                <c:pt idx="3">
                  <c:v>38.069652551903999</c:v>
                </c:pt>
                <c:pt idx="4">
                  <c:v>38.396921457760001</c:v>
                </c:pt>
                <c:pt idx="5">
                  <c:v>36.58240619136</c:v>
                </c:pt>
                <c:pt idx="6">
                  <c:v>36.228813174304001</c:v>
                </c:pt>
                <c:pt idx="7">
                  <c:v>35.763314835359999</c:v>
                </c:pt>
                <c:pt idx="8">
                  <c:v>35.105512750304001</c:v>
                </c:pt>
                <c:pt idx="9">
                  <c:v>37.207574992448002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D43-46F8-9134-0195DCCDD758}"/>
            </c:ext>
          </c:extLst>
        </c:ser>
        <c:ser>
          <c:idx val="1"/>
          <c:order val="1"/>
          <c:tx>
            <c:strRef>
              <c:f>'3YrCO'!$I$21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'3YrCO'!$I$22:$I$31</c:f>
              <c:numCache>
                <c:formatCode>0.00</c:formatCode>
                <c:ptCount val="10"/>
                <c:pt idx="0">
                  <c:v>36.697275705343998</c:v>
                </c:pt>
                <c:pt idx="1">
                  <c:v>36.671392471391997</c:v>
                </c:pt>
                <c:pt idx="2">
                  <c:v>37.928543252608002</c:v>
                </c:pt>
                <c:pt idx="3">
                  <c:v>37.706603620448</c:v>
                </c:pt>
                <c:pt idx="4">
                  <c:v>38.151352117823997</c:v>
                </c:pt>
                <c:pt idx="5">
                  <c:v>36.853111465151997</c:v>
                </c:pt>
                <c:pt idx="6">
                  <c:v>35.817817300640002</c:v>
                </c:pt>
                <c:pt idx="7">
                  <c:v>35.860822144064002</c:v>
                </c:pt>
                <c:pt idx="8">
                  <c:v>35.344194813248002</c:v>
                </c:pt>
                <c:pt idx="9">
                  <c:v>37.560598391935997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D43-46F8-9134-0195DCCDD758}"/>
            </c:ext>
          </c:extLst>
        </c:ser>
        <c:ser>
          <c:idx val="2"/>
          <c:order val="2"/>
          <c:tx>
            <c:strRef>
              <c:f>'3YrCO'!$J$21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'3YrCO'!$A$4:$A$13</c:f>
              <c:strCache>
                <c:ptCount val="10"/>
                <c:pt idx="0">
                  <c:v>Fl,        SC</c:v>
                </c:pt>
                <c:pt idx="1">
                  <c:v>Ma,      GA</c:v>
                </c:pt>
                <c:pt idx="2">
                  <c:v>Ra,      LA</c:v>
                </c:pt>
                <c:pt idx="3">
                  <c:v>Me,     TN</c:v>
                </c:pt>
                <c:pt idx="4">
                  <c:v>Du,      AR</c:v>
                </c:pt>
                <c:pt idx="5">
                  <c:v>CC,      TX</c:v>
                </c:pt>
                <c:pt idx="6">
                  <c:v>Ab,      TX</c:v>
                </c:pt>
                <c:pt idx="7">
                  <c:v>Lu,        TX</c:v>
                </c:pt>
                <c:pt idx="8">
                  <c:v>La,        TX</c:v>
                </c:pt>
                <c:pt idx="9">
                  <c:v>Vi,       CA</c:v>
                </c:pt>
              </c:strCache>
            </c:strRef>
          </c:cat>
          <c:val>
            <c:numRef>
              <c:f>'3YrCO'!$J$22:$J$31</c:f>
              <c:numCache>
                <c:formatCode>0.00</c:formatCode>
                <c:ptCount val="10"/>
                <c:pt idx="0">
                  <c:v>36.993264159424001</c:v>
                </c:pt>
                <c:pt idx="1">
                  <c:v>36.485786981407998</c:v>
                </c:pt>
                <c:pt idx="2">
                  <c:v>37.012442813888001</c:v>
                </c:pt>
                <c:pt idx="3">
                  <c:v>37.433159070720002</c:v>
                </c:pt>
                <c:pt idx="4">
                  <c:v>37.97738922624</c:v>
                </c:pt>
                <c:pt idx="5">
                  <c:v>35.244253566624003</c:v>
                </c:pt>
                <c:pt idx="6">
                  <c:v>36.670245600704</c:v>
                </c:pt>
                <c:pt idx="7">
                  <c:v>36.760158635296001</c:v>
                </c:pt>
                <c:pt idx="8">
                  <c:v>36.424260779232</c:v>
                </c:pt>
                <c:pt idx="9">
                  <c:v>37.438687247680001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D43-46F8-9134-0195DCCDD7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5632560"/>
        <c:axId val="495635304"/>
      </c:lineChart>
      <c:valAx>
        <c:axId val="495635304"/>
        <c:scaling>
          <c:orientation val="minMax"/>
          <c:max val="40"/>
          <c:min val="30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495632560"/>
        <c:crosses val="max"/>
        <c:crossBetween val="between"/>
        <c:majorUnit val="2"/>
      </c:valAx>
      <c:catAx>
        <c:axId val="495632560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/>
          <a:lstStyle/>
          <a:p>
            <a:pPr>
              <a:defRPr sz="1600" b="1"/>
            </a:pPr>
            <a:endParaRPr lang="en-US"/>
          </a:p>
        </c:txPr>
        <c:crossAx val="495635304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endParaRPr lang="en-US">
              <a:solidFill>
                <a:schemeClr val="bg1"/>
              </a:solidFill>
            </a:endParaRPr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8.0471703526104721E-2"/>
          <c:y val="7.1688712545167149E-2"/>
          <c:w val="0.89895557068412568"/>
          <c:h val="0.7290569715969123"/>
        </c:manualLayout>
      </c:layout>
      <c:lineChart>
        <c:grouping val="standard"/>
        <c:varyColors val="0"/>
        <c:ser>
          <c:idx val="0"/>
          <c:order val="0"/>
          <c:tx>
            <c:strRef>
              <c:f>'3YrST'!$H$35</c:f>
              <c:strCache>
                <c:ptCount val="1"/>
                <c:pt idx="0">
                  <c:v>2020</c:v>
                </c:pt>
              </c:strCache>
            </c:strRef>
          </c:tx>
          <c:spPr>
            <a:ln>
              <a:noFill/>
            </a:ln>
          </c:spPr>
          <c:marker>
            <c:symbol val="circle"/>
            <c:size val="12"/>
            <c:spPr>
              <a:solidFill>
                <a:srgbClr val="0000FF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'3YrST'!$H$36:$H$55</c:f>
              <c:numCache>
                <c:formatCode>0.00</c:formatCode>
                <c:ptCount val="20"/>
                <c:pt idx="0">
                  <c:v>37.647150858495998</c:v>
                </c:pt>
                <c:pt idx="1">
                  <c:v>37.319648414656001</c:v>
                </c:pt>
                <c:pt idx="2">
                  <c:v>37.022089046015999</c:v>
                </c:pt>
                <c:pt idx="3">
                  <c:v>37.525692817408</c:v>
                </c:pt>
                <c:pt idx="4">
                  <c:v>37.415820886143997</c:v>
                </c:pt>
                <c:pt idx="5">
                  <c:v>38.091027572320002</c:v>
                </c:pt>
                <c:pt idx="6">
                  <c:v>37.354469266208</c:v>
                </c:pt>
                <c:pt idx="7">
                  <c:v>38.268720959584002</c:v>
                </c:pt>
                <c:pt idx="8">
                  <c:v>38.582404539392002</c:v>
                </c:pt>
                <c:pt idx="9">
                  <c:v>38.489868361568</c:v>
                </c:pt>
                <c:pt idx="10">
                  <c:v>38.380981555936003</c:v>
                </c:pt>
                <c:pt idx="11">
                  <c:v>36.58240619136</c:v>
                </c:pt>
                <c:pt idx="12">
                  <c:v>36.228813174304001</c:v>
                </c:pt>
                <c:pt idx="13">
                  <c:v>35.763314835359999</c:v>
                </c:pt>
                <c:pt idx="14">
                  <c:v>35.105512750304001</c:v>
                </c:pt>
                <c:pt idx="15">
                  <c:v>36.972555094336002</c:v>
                </c:pt>
                <c:pt idx="16">
                  <c:v>35.228074057728001</c:v>
                </c:pt>
                <c:pt idx="17">
                  <c:v>36.776292924768001</c:v>
                </c:pt>
                <c:pt idx="18">
                  <c:v>37.070373114528003</c:v>
                </c:pt>
                <c:pt idx="19">
                  <c:v>37.599996253664003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8C-401B-AFA1-C09C42BB9C35}"/>
            </c:ext>
          </c:extLst>
        </c:ser>
        <c:ser>
          <c:idx val="1"/>
          <c:order val="1"/>
          <c:tx>
            <c:strRef>
              <c:f>'3YrST'!$I$35</c:f>
              <c:strCache>
                <c:ptCount val="1"/>
                <c:pt idx="0">
                  <c:v>2021</c:v>
                </c:pt>
              </c:strCache>
            </c:strRef>
          </c:tx>
          <c:spPr>
            <a:ln>
              <a:noFill/>
            </a:ln>
          </c:spPr>
          <c:marker>
            <c:symbol val="square"/>
            <c:size val="12"/>
            <c:spPr>
              <a:solidFill>
                <a:srgbClr val="7030A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'3YrST'!$I$36:$I$55</c:f>
              <c:numCache>
                <c:formatCode>0.00</c:formatCode>
                <c:ptCount val="20"/>
                <c:pt idx="0">
                  <c:v>37.701293725120003</c:v>
                </c:pt>
                <c:pt idx="1">
                  <c:v>37.216574871648</c:v>
                </c:pt>
                <c:pt idx="2">
                  <c:v>36.598969935871999</c:v>
                </c:pt>
                <c:pt idx="3">
                  <c:v>36.954034791167999</c:v>
                </c:pt>
                <c:pt idx="4">
                  <c:v>36.556284360383998</c:v>
                </c:pt>
                <c:pt idx="5">
                  <c:v>36.811059591807997</c:v>
                </c:pt>
                <c:pt idx="6">
                  <c:v>37.408950323808</c:v>
                </c:pt>
                <c:pt idx="7">
                  <c:v>38.128818815616</c:v>
                </c:pt>
                <c:pt idx="8">
                  <c:v>38.267918097600003</c:v>
                </c:pt>
                <c:pt idx="9">
                  <c:v>37.823696063935998</c:v>
                </c:pt>
                <c:pt idx="10">
                  <c:v>37.737917328544</c:v>
                </c:pt>
                <c:pt idx="11">
                  <c:v>36.853111465151997</c:v>
                </c:pt>
                <c:pt idx="12">
                  <c:v>35.817817300640002</c:v>
                </c:pt>
                <c:pt idx="13">
                  <c:v>35.860822144064002</c:v>
                </c:pt>
                <c:pt idx="14">
                  <c:v>35.344194813248002</c:v>
                </c:pt>
                <c:pt idx="15">
                  <c:v>36.804915331552003</c:v>
                </c:pt>
                <c:pt idx="16">
                  <c:v>35.157658091263997</c:v>
                </c:pt>
                <c:pt idx="17">
                  <c:v>37.357335699487997</c:v>
                </c:pt>
                <c:pt idx="18">
                  <c:v>37.574768891680002</c:v>
                </c:pt>
                <c:pt idx="19">
                  <c:v>37.576722221503999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78C-401B-AFA1-C09C42BB9C35}"/>
            </c:ext>
          </c:extLst>
        </c:ser>
        <c:ser>
          <c:idx val="2"/>
          <c:order val="2"/>
          <c:tx>
            <c:strRef>
              <c:f>'3YrST'!$J$35</c:f>
              <c:strCache>
                <c:ptCount val="1"/>
                <c:pt idx="0">
                  <c:v>2022</c:v>
                </c:pt>
              </c:strCache>
            </c:strRef>
          </c:tx>
          <c:spPr>
            <a:ln>
              <a:noFill/>
            </a:ln>
          </c:spPr>
          <c:marker>
            <c:symbol val="diamond"/>
            <c:size val="12"/>
            <c:spPr>
              <a:solidFill>
                <a:srgbClr val="00CC00"/>
              </a:solidFill>
              <a:ln>
                <a:solidFill>
                  <a:schemeClr val="tx1"/>
                </a:solidFill>
              </a:ln>
            </c:spPr>
          </c:marker>
          <c:cat>
            <c:strRef>
              <c:f>'3YrST'!$G$36:$G$55</c:f>
              <c:strCache>
                <c:ptCount val="20"/>
                <c:pt idx="0">
                  <c:v>FL</c:v>
                </c:pt>
                <c:pt idx="1">
                  <c:v>AL</c:v>
                </c:pt>
                <c:pt idx="2">
                  <c:v>GA</c:v>
                </c:pt>
                <c:pt idx="3">
                  <c:v>SC</c:v>
                </c:pt>
                <c:pt idx="4">
                  <c:v>NC</c:v>
                </c:pt>
                <c:pt idx="5">
                  <c:v>VA</c:v>
                </c:pt>
                <c:pt idx="6">
                  <c:v>TN</c:v>
                </c:pt>
                <c:pt idx="7">
                  <c:v>MS</c:v>
                </c:pt>
                <c:pt idx="8">
                  <c:v>LA</c:v>
                </c:pt>
                <c:pt idx="9">
                  <c:v>AR</c:v>
                </c:pt>
                <c:pt idx="10">
                  <c:v>MO</c:v>
                </c:pt>
                <c:pt idx="11">
                  <c:v>CC TX</c:v>
                </c:pt>
                <c:pt idx="12">
                  <c:v>Ab TX</c:v>
                </c:pt>
                <c:pt idx="13">
                  <c:v>Lu TX</c:v>
                </c:pt>
                <c:pt idx="14">
                  <c:v>La TX</c:v>
                </c:pt>
                <c:pt idx="15">
                  <c:v>OK</c:v>
                </c:pt>
                <c:pt idx="16">
                  <c:v>KS</c:v>
                </c:pt>
                <c:pt idx="17">
                  <c:v>NM</c:v>
                </c:pt>
                <c:pt idx="18">
                  <c:v>AZ</c:v>
                </c:pt>
                <c:pt idx="19">
                  <c:v>CA</c:v>
                </c:pt>
              </c:strCache>
            </c:strRef>
          </c:cat>
          <c:val>
            <c:numRef>
              <c:f>'3YrST'!$J$36:$J$55</c:f>
              <c:numCache>
                <c:formatCode>0.00</c:formatCode>
                <c:ptCount val="20"/>
                <c:pt idx="0">
                  <c:v>36.447391088511999</c:v>
                </c:pt>
                <c:pt idx="1">
                  <c:v>36.828292712832003</c:v>
                </c:pt>
                <c:pt idx="2">
                  <c:v>36.489889949856</c:v>
                </c:pt>
                <c:pt idx="3">
                  <c:v>37.314450659903997</c:v>
                </c:pt>
                <c:pt idx="4">
                  <c:v>36.871399577920002</c:v>
                </c:pt>
                <c:pt idx="5">
                  <c:v>36.923089346399998</c:v>
                </c:pt>
                <c:pt idx="6">
                  <c:v>37.476383471231998</c:v>
                </c:pt>
                <c:pt idx="7">
                  <c:v>37.718504788608001</c:v>
                </c:pt>
                <c:pt idx="8">
                  <c:v>37.166333671296002</c:v>
                </c:pt>
                <c:pt idx="9">
                  <c:v>37.561657473183999</c:v>
                </c:pt>
                <c:pt idx="10">
                  <c:v>37.532158624128002</c:v>
                </c:pt>
                <c:pt idx="11">
                  <c:v>35.244253566624003</c:v>
                </c:pt>
                <c:pt idx="12">
                  <c:v>36.670245600704</c:v>
                </c:pt>
                <c:pt idx="13">
                  <c:v>36.760158635296001</c:v>
                </c:pt>
                <c:pt idx="14">
                  <c:v>36.424260779232</c:v>
                </c:pt>
                <c:pt idx="15">
                  <c:v>37.317626097952001</c:v>
                </c:pt>
                <c:pt idx="16">
                  <c:v>35.085194702495997</c:v>
                </c:pt>
                <c:pt idx="17">
                  <c:v>37.708748549631999</c:v>
                </c:pt>
                <c:pt idx="18">
                  <c:v>37.484506544288003</c:v>
                </c:pt>
                <c:pt idx="19">
                  <c:v>37.133223970015997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78C-401B-AFA1-C09C42BB9C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81468272"/>
        <c:axId val="581470624"/>
      </c:lineChart>
      <c:valAx>
        <c:axId val="581470624"/>
        <c:scaling>
          <c:orientation val="minMax"/>
          <c:max val="40"/>
          <c:min val="30"/>
        </c:scaling>
        <c:delete val="0"/>
        <c:axPos val="l"/>
        <c:majorGridlines>
          <c:spPr>
            <a:ln cmpd="sng">
              <a:solidFill>
                <a:schemeClr val="bg1">
                  <a:lumMod val="75000"/>
                </a:schemeClr>
              </a:solidFill>
              <a:prstDash val="sysDot"/>
            </a:ln>
          </c:spPr>
        </c:majorGridlines>
        <c:numFmt formatCode="0.0" sourceLinked="0"/>
        <c:majorTickMark val="out"/>
        <c:minorTickMark val="none"/>
        <c:tickLblPos val="nextTo"/>
        <c:spPr>
          <a:ln w="3175" cmpd="sng">
            <a:solidFill>
              <a:schemeClr val="tx1"/>
            </a:solidFill>
            <a:prstDash val="sysDot"/>
          </a:ln>
        </c:spPr>
        <c:txPr>
          <a:bodyPr/>
          <a:lstStyle/>
          <a:p>
            <a:pPr>
              <a:defRPr sz="1800" b="1"/>
            </a:pPr>
            <a:endParaRPr lang="en-US"/>
          </a:p>
        </c:txPr>
        <c:crossAx val="581468272"/>
        <c:crosses val="max"/>
        <c:crossBetween val="between"/>
        <c:majorUnit val="2"/>
      </c:valAx>
      <c:catAx>
        <c:axId val="581468272"/>
        <c:scaling>
          <c:orientation val="maxMin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 w="3175" cmpd="sng">
            <a:solidFill>
              <a:sysClr val="windowText" lastClr="000000"/>
            </a:solidFill>
          </a:ln>
        </c:spPr>
        <c:txPr>
          <a:bodyPr rot="0" vert="horz"/>
          <a:lstStyle/>
          <a:p>
            <a:pPr>
              <a:defRPr sz="1600" b="1"/>
            </a:pPr>
            <a:endParaRPr lang="en-US"/>
          </a:p>
        </c:txPr>
        <c:crossAx val="581470624"/>
        <c:crosses val="autoZero"/>
        <c:auto val="1"/>
        <c:lblAlgn val="ctr"/>
        <c:lblOffset val="100"/>
        <c:noMultiLvlLbl val="0"/>
      </c:catAx>
      <c:spPr>
        <a:noFill/>
        <a:ln>
          <a:solidFill>
            <a:schemeClr val="bg1">
              <a:lumMod val="65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368000257675694"/>
          <c:y val="0.94483564550081245"/>
          <c:w val="0.26399948464861267"/>
          <c:h val="5.1128132104605484E-2"/>
        </c:manualLayout>
      </c:layout>
      <c:overlay val="0"/>
      <c:txPr>
        <a:bodyPr/>
        <a:lstStyle/>
        <a:p>
          <a:pPr>
            <a:defRPr sz="1600" b="1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fld id="{BE8D7B77-FE49-4ABB-ADB0-74097AA9E2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348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b="0">
                <a:solidFill>
                  <a:schemeClr val="tx1"/>
                </a:solidFill>
                <a:effectLst/>
                <a:latin typeface="Times New Roman" pitchFamily="18" charset="0"/>
              </a:defRPr>
            </a:lvl1pPr>
          </a:lstStyle>
          <a:p>
            <a:fld id="{BC703F33-C464-403F-AB83-F83A2725AD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958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304DD5-6DCD-4333-A214-8BCB37E5B447}" type="slidenum">
              <a:rPr lang="en-US"/>
              <a:pPr/>
              <a:t>1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92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B0DBA4-31CB-4F86-83E5-C22FF162E66A}" type="slidenum">
              <a:rPr lang="en-US"/>
              <a:pPr/>
              <a:t>10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3757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BB54E6-7EB9-4BBD-8A4F-F142299DE027}" type="slidenum">
              <a:rPr lang="en-US"/>
              <a:pPr/>
              <a:t>11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1756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77F8A1-96BF-460A-AC9F-E7878CF4C49A}" type="slidenum">
              <a:rPr lang="en-US"/>
              <a:pPr/>
              <a:t>12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4049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CD664E-C025-4130-A0FC-6A98159C2A40}" type="slidenum">
              <a:rPr lang="en-US"/>
              <a:pPr/>
              <a:t>13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274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871056-1259-496E-9B56-7D9C03918214}" type="slidenum">
              <a:rPr lang="en-US"/>
              <a:pPr/>
              <a:t>14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09610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1BF41C-472C-4CF9-B1F0-BC92832457F5}" type="slidenum">
              <a:rPr lang="en-US"/>
              <a:pPr/>
              <a:t>15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0372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77F8A1-96BF-460A-AC9F-E7878CF4C49A}" type="slidenum">
              <a:rPr lang="en-US"/>
              <a:pPr/>
              <a:t>16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062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77F8A1-96BF-460A-AC9F-E7878CF4C49A}" type="slidenum">
              <a:rPr lang="en-US"/>
              <a:pPr/>
              <a:t>17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697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1210AD-4E1A-4F3A-A577-465D70806B85}" type="slidenum">
              <a:rPr lang="en-US"/>
              <a:pPr/>
              <a:t>18</a:t>
            </a:fld>
            <a:endParaRPr lang="en-US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395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56000E-5CBB-4008-9DC1-59E32CBF5CF6}" type="slidenum">
              <a:rPr lang="en-US"/>
              <a:pPr/>
              <a:t>19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623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07546C-A307-4BFF-91D8-6A187D8DE662}" type="slidenum">
              <a:rPr lang="en-US"/>
              <a:pPr/>
              <a:t>2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37227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F7A013-88B9-424C-AB19-CDFC3EEA18FA}" type="slidenum">
              <a:rPr lang="en-US"/>
              <a:pPr/>
              <a:t>20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31880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27E4E-D11B-433F-8CDB-03DED768CFB5}" type="slidenum">
              <a:rPr lang="en-US"/>
              <a:pPr/>
              <a:t>21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373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727E4E-D11B-433F-8CDB-03DED768CFB5}" type="slidenum">
              <a:rPr lang="en-US"/>
              <a:pPr/>
              <a:t>22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251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1DD614-2027-4743-8556-946D77DBAF49}" type="slidenum">
              <a:rPr lang="en-US"/>
              <a:pPr/>
              <a:t>23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5918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C1C3D6-ED41-448C-833B-9272898C336D}" type="slidenum">
              <a:rPr lang="en-US"/>
              <a:pPr/>
              <a:t>24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7271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374F46-5B93-4AFF-AD41-422ACFF5B7BC}" type="slidenum">
              <a:rPr lang="en-US"/>
              <a:pPr/>
              <a:t>25</a:t>
            </a:fld>
            <a:endParaRPr lang="en-US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351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8A6B8E-0A84-44C7-AB86-160D50509EA3}" type="slidenum">
              <a:rPr lang="en-US"/>
              <a:pPr/>
              <a:t>26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3990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8A6B8E-0A84-44C7-AB86-160D50509EA3}" type="slidenum">
              <a:rPr lang="en-US"/>
              <a:pPr/>
              <a:t>27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46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62313A1-3230-4996-8177-8386E6D0F87F}" type="slidenum">
              <a:rPr lang="en-US"/>
              <a:pPr/>
              <a:t>28</a:t>
            </a:fld>
            <a:endParaRPr lang="en-US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296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3D6CB1-94D5-4E24-A5AB-E2865E7777F5}" type="slidenum">
              <a:rPr lang="en-US"/>
              <a:pPr/>
              <a:t>29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06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0DF128-4B36-4C89-B277-3FE0A74865B0}" type="slidenum">
              <a:rPr lang="en-US"/>
              <a:pPr/>
              <a:t>3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10998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8CEFD9-1EC8-408E-B867-62A21AF40F96}" type="slidenum">
              <a:rPr lang="en-US"/>
              <a:pPr/>
              <a:t>30</a:t>
            </a:fld>
            <a:endParaRPr lang="en-US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57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11CC67-3625-48C3-9065-248FF55366C1}" type="slidenum">
              <a:rPr lang="en-US"/>
              <a:pPr/>
              <a:t>4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9607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7E57AC-0916-42AD-8575-2FE464A2877D}" type="slidenum">
              <a:rPr lang="en-US"/>
              <a:pPr/>
              <a:t>5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03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A4D323-C783-4F55-B79D-75050AD7B1C1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33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A4D323-C783-4F55-B79D-75050AD7B1C1}" type="slidenum">
              <a:rPr lang="en-US"/>
              <a:pPr/>
              <a:t>7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823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8B7E2C-9DA7-49FA-B2A1-94D98372AEB6}" type="slidenum">
              <a:rPr lang="en-US"/>
              <a:pPr/>
              <a:t>8</a:t>
            </a:fld>
            <a:endParaRPr lang="en-US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0663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3DB42A-5FBE-40F2-8415-5C6FF483B407}" type="slidenum">
              <a:rPr lang="en-US"/>
              <a:pPr/>
              <a:t>9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10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77AB9CD-9914-4AE5-9095-1FF95B15C8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2ADF39-BB0F-4D82-B235-F5D989665E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FE6EF53-3749-496E-9114-7B56C1E383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152400"/>
            <a:ext cx="7772400" cy="5943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0" y="6400800"/>
            <a:ext cx="5943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05008CE-5B06-42C7-94AA-CFB3AC68F0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03219E-5F49-4AA4-B623-C537AE63D0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2BCEA7-1E66-482F-B613-14716C8BCB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326FA58-1DCC-4A83-AAE1-081E5CB257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099761-2174-47AE-A281-CC6DA7ED93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8F490A-8671-4E33-9835-BF51AC0760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2D8419-6317-4C13-A791-02FD47A728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C0D4B4-7DBF-427E-A5B4-BBEA286854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CB9B3BD-8D5B-4252-B17C-250A7DD9CE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07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7587" name="Rectangle 307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7588" name="Rectangle 307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400800"/>
            <a:ext cx="594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Impact" pitchFamily="34" charset="0"/>
              </a:defRPr>
            </a:lvl1pPr>
          </a:lstStyle>
          <a:p>
            <a:r>
              <a:rPr lang="en-US"/>
              <a:t>Fiber Competition, Cotton Incorporated </a:t>
            </a:r>
          </a:p>
          <a:p>
            <a:endParaRPr lang="en-US"/>
          </a:p>
        </p:txBody>
      </p:sp>
      <p:sp>
        <p:nvSpPr>
          <p:cNvPr id="67589" name="Rectangle 307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3488860-3006-4D2E-B23C-3496BFEA885D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67590" name="Picture 3078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971800" y="6477000"/>
            <a:ext cx="228600" cy="17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rgbClr val="9933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2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chemeClr val="accent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447800"/>
          </a:xfrm>
          <a:effectLst/>
        </p:spPr>
        <p:txBody>
          <a:bodyPr/>
          <a:lstStyle/>
          <a:p>
            <a:r>
              <a:rPr lang="en-US" sz="5100" dirty="0">
                <a:effectLst/>
              </a:rPr>
              <a:t>U.S. UPLAND COTTON QUALITY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4267200"/>
            <a:ext cx="6400800" cy="1752600"/>
          </a:xfrm>
          <a:effectLst/>
        </p:spPr>
        <p:txBody>
          <a:bodyPr/>
          <a:lstStyle/>
          <a:p>
            <a:r>
              <a:rPr lang="en-US" dirty="0">
                <a:solidFill>
                  <a:srgbClr val="006600"/>
                </a:solidFill>
                <a:effectLst/>
                <a:latin typeface="+mj-lt"/>
              </a:rPr>
              <a:t>2022-</a:t>
            </a:r>
            <a:r>
              <a:rPr lang="en-US" altLang="zh-CN" dirty="0">
                <a:solidFill>
                  <a:srgbClr val="006600"/>
                </a:solidFill>
                <a:effectLst/>
                <a:latin typeface="+mj-lt"/>
              </a:rPr>
              <a:t>23 </a:t>
            </a:r>
            <a:r>
              <a:rPr lang="en-US" dirty="0">
                <a:solidFill>
                  <a:srgbClr val="006600"/>
                </a:solidFill>
                <a:effectLst/>
                <a:latin typeface="+mj-lt"/>
              </a:rPr>
              <a:t>CROP</a:t>
            </a:r>
          </a:p>
          <a:p>
            <a:r>
              <a:rPr lang="en-US" dirty="0">
                <a:solidFill>
                  <a:srgbClr val="006600"/>
                </a:solidFill>
                <a:effectLst/>
                <a:latin typeface="+mj-lt"/>
              </a:rPr>
              <a:t>Final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4252665-FB9C-803D-A1E4-2839074C15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3200" y="239713"/>
            <a:ext cx="8732838" cy="637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STRENGTH DISTRIBUTION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3943350" y="6096000"/>
            <a:ext cx="1358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GRAMS/TEX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315459"/>
              </p:ext>
            </p:extLst>
          </p:nvPr>
        </p:nvGraphicFramePr>
        <p:xfrm>
          <a:off x="240974" y="282494"/>
          <a:ext cx="8662051" cy="59508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AVERAGE STRENGTH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3581400" y="6096000"/>
            <a:ext cx="2082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CLASSING OFFICE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 rot="16200000">
            <a:off x="-175418" y="3409156"/>
            <a:ext cx="1358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GRAMS/TEX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Rectangle 8"/>
          <p:cNvSpPr>
            <a:spLocks noGrp="1" noChangeArrowheads="1"/>
          </p:cNvSpPr>
          <p:nvPr>
            <p:ph type="title"/>
          </p:nvPr>
        </p:nvSpPr>
        <p:spPr>
          <a:xfrm>
            <a:off x="685800" y="-9505"/>
            <a:ext cx="7772400" cy="1143000"/>
          </a:xfrm>
          <a:noFill/>
          <a:ln/>
          <a:effectLst/>
        </p:spPr>
        <p:txBody>
          <a:bodyPr/>
          <a:lstStyle/>
          <a:p>
            <a:r>
              <a:rPr lang="en-US" dirty="0">
                <a:effectLst/>
              </a:rPr>
              <a:t>AVERAGE STRENGTH</a:t>
            </a: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 rot="16200000">
            <a:off x="-175418" y="3409156"/>
            <a:ext cx="1358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GRAMS/TEX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 bwMode="auto">
          <a:xfrm flipV="1">
            <a:off x="2384371" y="1323201"/>
            <a:ext cx="0" cy="42290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cxnSpLocks/>
          </p:cNvCxnSpPr>
          <p:nvPr/>
        </p:nvCxnSpPr>
        <p:spPr bwMode="auto">
          <a:xfrm flipH="1" flipV="1">
            <a:off x="4582786" y="1323201"/>
            <a:ext cx="1" cy="422907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cxnSpLocks/>
          </p:cNvCxnSpPr>
          <p:nvPr/>
        </p:nvCxnSpPr>
        <p:spPr bwMode="auto">
          <a:xfrm flipH="1" flipV="1">
            <a:off x="6440424" y="1323201"/>
            <a:ext cx="1" cy="425570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069461" y="6096000"/>
            <a:ext cx="11883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LOCATION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29247" y="887571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Far West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779935" y="878930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Southwest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67058" y="869205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 South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725852" y="869205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Southeast</a:t>
            </a: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097301"/>
              </p:ext>
            </p:extLst>
          </p:nvPr>
        </p:nvGraphicFramePr>
        <p:xfrm>
          <a:off x="533400" y="762000"/>
          <a:ext cx="8354785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59642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  <a:effectLst/>
        </p:spPr>
        <p:txBody>
          <a:bodyPr/>
          <a:lstStyle/>
          <a:p>
            <a:r>
              <a:rPr lang="en-US" sz="5100" dirty="0">
                <a:effectLst/>
              </a:rPr>
              <a:t>LENGTH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Rectangle 9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>
                <a:effectLst/>
              </a:rPr>
              <a:t>LENGTH TREND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 rot="16200000">
            <a:off x="-419893" y="3229769"/>
            <a:ext cx="18415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32’s OF AN INCH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C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307238"/>
              </p:ext>
            </p:extLst>
          </p:nvPr>
        </p:nvGraphicFramePr>
        <p:xfrm>
          <a:off x="255270" y="293370"/>
          <a:ext cx="8633460" cy="6271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5AF7729-8158-E40F-C865-B9EE962DEA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3200" y="239713"/>
            <a:ext cx="8732838" cy="637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512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>
                <a:effectLst/>
              </a:rPr>
              <a:t>LENGTH DISTRIBUTION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 rot="16200000">
            <a:off x="-878681" y="3545681"/>
            <a:ext cx="2641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3810000" y="6096000"/>
            <a:ext cx="1866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32’S OF AN INCH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2713244"/>
              </p:ext>
            </p:extLst>
          </p:nvPr>
        </p:nvGraphicFramePr>
        <p:xfrm>
          <a:off x="76200" y="228601"/>
          <a:ext cx="8839200" cy="6004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584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>
                <a:effectLst/>
              </a:rPr>
              <a:t>AVERAGE LENGTH</a:t>
            </a: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3581400" y="6096000"/>
            <a:ext cx="2082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CLASSING OFFICE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 rot="16200000">
            <a:off x="-424656" y="3405981"/>
            <a:ext cx="1866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32’S OF AN INCH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Rectangle 8"/>
          <p:cNvSpPr>
            <a:spLocks noGrp="1" noChangeArrowheads="1"/>
          </p:cNvSpPr>
          <p:nvPr>
            <p:ph type="title"/>
          </p:nvPr>
        </p:nvSpPr>
        <p:spPr>
          <a:noFill/>
          <a:ln/>
          <a:effectLst/>
        </p:spPr>
        <p:txBody>
          <a:bodyPr/>
          <a:lstStyle/>
          <a:p>
            <a:r>
              <a:rPr lang="en-US" dirty="0">
                <a:effectLst/>
              </a:rPr>
              <a:t>AVERAGE LENGTH</a:t>
            </a:r>
          </a:p>
        </p:txBody>
      </p:sp>
      <p:sp>
        <p:nvSpPr>
          <p:cNvPr id="24586" name="Rectangle 10"/>
          <p:cNvSpPr>
            <a:spLocks noChangeArrowheads="1"/>
          </p:cNvSpPr>
          <p:nvPr/>
        </p:nvSpPr>
        <p:spPr bwMode="auto">
          <a:xfrm rot="16200000">
            <a:off x="-424656" y="3405981"/>
            <a:ext cx="18669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32’S OF AN INCH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4069461" y="6096000"/>
            <a:ext cx="11883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LOCATION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 flipH="1" flipV="1">
            <a:off x="350079" y="3352006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 flipH="1" flipV="1">
            <a:off x="2581770" y="3330514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 flipH="1" flipV="1">
            <a:off x="4420394" y="3334087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1229559" y="990599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Far West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26425" y="965942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Southwest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827425" y="978511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 South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6680894" y="96594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Southeast</a:t>
            </a: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00498"/>
              </p:ext>
            </p:extLst>
          </p:nvPr>
        </p:nvGraphicFramePr>
        <p:xfrm>
          <a:off x="685800" y="965942"/>
          <a:ext cx="8202930" cy="56634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807832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  <a:effectLst/>
        </p:spPr>
        <p:txBody>
          <a:bodyPr/>
          <a:lstStyle/>
          <a:p>
            <a:r>
              <a:rPr lang="en-US" sz="5100" dirty="0">
                <a:effectLst/>
              </a:rPr>
              <a:t>LENGTH UNIFORMITY INDEX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77AC9C7-D1CD-5527-6AFF-54A3BF9075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6713" y="358775"/>
            <a:ext cx="8408987" cy="6142038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8281" name="Rectangle 89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LUI TREND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8275" name="Rectangle 83"/>
          <p:cNvSpPr>
            <a:spLocks noChangeArrowheads="1"/>
          </p:cNvSpPr>
          <p:nvPr/>
        </p:nvSpPr>
        <p:spPr bwMode="auto">
          <a:xfrm rot="16200000">
            <a:off x="-269081" y="3394869"/>
            <a:ext cx="152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LUI PERCENT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82" name="Rectangle 90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DE084D1-2D6A-CD83-0FDF-D73ED07AF9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9900" y="430213"/>
            <a:ext cx="8310563" cy="6069012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6858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3400" dirty="0">
                <a:solidFill>
                  <a:schemeClr val="tx1"/>
                </a:solidFill>
                <a:effectLst/>
              </a:rPr>
              <a:t>YIELD TREND</a:t>
            </a:r>
            <a:br>
              <a:rPr lang="en-US" sz="3400" dirty="0">
                <a:solidFill>
                  <a:schemeClr val="tx1"/>
                </a:solidFill>
                <a:effectLst/>
              </a:rPr>
            </a:br>
            <a:r>
              <a:rPr lang="en-US" sz="3400" dirty="0">
                <a:solidFill>
                  <a:schemeClr val="tx1"/>
                </a:solidFill>
                <a:effectLst/>
              </a:rPr>
              <a:t>U.S. UPLAND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 rot="16200000">
            <a:off x="-343693" y="3305969"/>
            <a:ext cx="16891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POUNDS/ACRE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DC3298A-4B73-721E-3CCC-AFD3214C70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3200" y="239713"/>
            <a:ext cx="8732838" cy="637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4400" cy="11430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LENGTH UNIFORMITY DISTRIBUTION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860800" y="6096000"/>
            <a:ext cx="152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LUI PERCENT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E206E3E-4078-CFCF-808C-4BEE73FCA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275" y="53975"/>
            <a:ext cx="8007350" cy="6113463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AVERAGE LENGTH UNIFORMITY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581400" y="6096000"/>
            <a:ext cx="2082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CLASSING OFFICE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 rot="16200000">
            <a:off x="-254793" y="3405981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LUI PERCENT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AVERAGE LENGTH UNIFORMITY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 rot="16200000">
            <a:off x="-254793" y="3405981"/>
            <a:ext cx="152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LUI PERCENT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 bwMode="auto">
          <a:xfrm flipV="1">
            <a:off x="2413440" y="1428750"/>
            <a:ext cx="50458" cy="411036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>
            <a:cxnSpLocks/>
          </p:cNvCxnSpPr>
          <p:nvPr/>
        </p:nvCxnSpPr>
        <p:spPr bwMode="auto">
          <a:xfrm flipV="1">
            <a:off x="4581427" y="1428750"/>
            <a:ext cx="0" cy="417194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>
            <a:cxnSpLocks/>
          </p:cNvCxnSpPr>
          <p:nvPr/>
        </p:nvCxnSpPr>
        <p:spPr bwMode="auto">
          <a:xfrm flipV="1">
            <a:off x="6400800" y="1371600"/>
            <a:ext cx="0" cy="41678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264482" y="992096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Far West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43129" y="1002268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Southwest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07022" y="987683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 South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709146" y="992096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Southeast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4069461" y="6096000"/>
            <a:ext cx="11883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LOCATION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354414"/>
              </p:ext>
            </p:extLst>
          </p:nvPr>
        </p:nvGraphicFramePr>
        <p:xfrm>
          <a:off x="369888" y="914400"/>
          <a:ext cx="8518842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388963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  <a:effectLst/>
        </p:spPr>
        <p:txBody>
          <a:bodyPr/>
          <a:lstStyle/>
          <a:p>
            <a:r>
              <a:rPr lang="en-US" sz="5100" dirty="0">
                <a:effectLst/>
              </a:rPr>
              <a:t>COLOR &amp; LEAF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DF7F2CA-78FF-D545-C309-C073A9FC8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-66675"/>
            <a:ext cx="8494713" cy="6186488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6627" name="Rectangle 3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COLOR GRADE TREND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 rot="16200000">
            <a:off x="-916781" y="3355181"/>
            <a:ext cx="2870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PERCENT COLOR GRADE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72EB62-87B9-36F2-D903-AEF14D420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3200" y="239713"/>
            <a:ext cx="8732838" cy="637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651" name="Rectangle 3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COLOR GRADE DISTRIBUTION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3403600" y="6096000"/>
            <a:ext cx="2438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COLOR GRADE CODE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FFCF78E-C5C9-3004-BD16-E15F9641DC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-101600"/>
            <a:ext cx="8351837" cy="62992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PERCENT WHITE GRADES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581400" y="6096000"/>
            <a:ext cx="2082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CLASSING OFFICE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 rot="16200000">
            <a:off x="-37306" y="3404394"/>
            <a:ext cx="1092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PERCENT WHITE GRADES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 rot="16200000">
            <a:off x="-37306" y="3404394"/>
            <a:ext cx="1092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 rot="5400000" flipH="1" flipV="1">
            <a:off x="293213" y="3276600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 flipH="1" flipV="1">
            <a:off x="2515394" y="3276600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 rot="5400000" flipH="1" flipV="1">
            <a:off x="4365342" y="3275806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231083" y="4595336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Far West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65722" y="4595336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Southwest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78070" y="4599384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 South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862759" y="4595336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Southeast</a:t>
            </a: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069461" y="6096000"/>
            <a:ext cx="11883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LOCATION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8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0952834"/>
              </p:ext>
            </p:extLst>
          </p:nvPr>
        </p:nvGraphicFramePr>
        <p:xfrm>
          <a:off x="304800" y="609600"/>
          <a:ext cx="8581464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8829890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5459439-D66C-7F9D-F42F-628D213E4F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3200" y="239713"/>
            <a:ext cx="8732838" cy="637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LEAF GRADE DISTRIBUTION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517900" y="6096000"/>
            <a:ext cx="2209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LEAF GRADE CODE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E7A3326-9AFF-C60A-782A-5FDD954002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2263" y="96838"/>
            <a:ext cx="8423275" cy="6129337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610600" cy="1143000"/>
          </a:xfrm>
          <a:effectLst/>
        </p:spPr>
        <p:txBody>
          <a:bodyPr/>
          <a:lstStyle/>
          <a:p>
            <a:r>
              <a:rPr lang="en-US" sz="3200" dirty="0">
                <a:effectLst/>
              </a:rPr>
              <a:t>COLOR &amp; LEAF GRADE DISTRIBUTION</a:t>
            </a:r>
            <a:br>
              <a:rPr lang="en-US" sz="3200" dirty="0">
                <a:effectLst/>
              </a:rPr>
            </a:br>
            <a:r>
              <a:rPr lang="en-US" sz="3200" dirty="0">
                <a:effectLst/>
              </a:rPr>
              <a:t>U.S. UPLAND</a:t>
            </a:r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3403600" y="6278562"/>
            <a:ext cx="24384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COLOR GRADE CODE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  <a:effectLst/>
        </p:spPr>
        <p:txBody>
          <a:bodyPr/>
          <a:lstStyle/>
          <a:p>
            <a:r>
              <a:rPr lang="en-US" sz="5100" dirty="0">
                <a:effectLst/>
              </a:rPr>
              <a:t>MICRONAIRE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INFORMATION ON THE WEB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>
                <a:solidFill>
                  <a:schemeClr val="tx1"/>
                </a:solidFill>
                <a:latin typeface="+mj-lt"/>
              </a:rPr>
              <a:t>https://www.cottoninc.com/cotton-production/quality/cotton-crop-quality/</a:t>
            </a:r>
          </a:p>
          <a:p>
            <a:pPr marL="0" indent="0">
              <a:buFontTx/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MICRONAIRE TREND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 rot="16200000">
            <a:off x="-237331" y="3413919"/>
            <a:ext cx="147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MICRONAIRE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6046431"/>
              </p:ext>
            </p:extLst>
          </p:nvPr>
        </p:nvGraphicFramePr>
        <p:xfrm>
          <a:off x="255270" y="293370"/>
          <a:ext cx="8633460" cy="6271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697AAE-3BED-94DA-AF53-51098DC34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3200" y="239713"/>
            <a:ext cx="8732838" cy="637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MICRONAIRE DISTRIBUTION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3886200" y="6096000"/>
            <a:ext cx="147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MICRONAIRE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436" name="Rectangle 4"/>
          <p:cNvSpPr>
            <a:spLocks noChangeArrowheads="1"/>
          </p:cNvSpPr>
          <p:nvPr/>
        </p:nvSpPr>
        <p:spPr bwMode="auto">
          <a:xfrm rot="16200000">
            <a:off x="-819943" y="3412331"/>
            <a:ext cx="26416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PERCENT OF SAMPLES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221191"/>
              </p:ext>
            </p:extLst>
          </p:nvPr>
        </p:nvGraphicFramePr>
        <p:xfrm>
          <a:off x="291774" y="77625"/>
          <a:ext cx="8662051" cy="629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AVERAGE MICRONAIRE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581400" y="6096000"/>
            <a:ext cx="2082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CLASSING OFFICE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 rot="16200000">
            <a:off x="-234156" y="3410744"/>
            <a:ext cx="147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MICRONAIRE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29946"/>
            <a:ext cx="7772400" cy="11430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AVERAGE MICRONAIRE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 rot="16200000">
            <a:off x="-234156" y="3410744"/>
            <a:ext cx="1473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MICRONAIRE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 rot="5400000" flipH="1" flipV="1">
            <a:off x="252614" y="3428206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rot="5400000" flipH="1" flipV="1">
            <a:off x="2449059" y="3383429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rot="5400000" flipH="1" flipV="1">
            <a:off x="4243569" y="3415197"/>
            <a:ext cx="4114800" cy="15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069461" y="6096000"/>
            <a:ext cx="118833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</a:rPr>
              <a:t>LOCATION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12102" y="957937"/>
            <a:ext cx="1155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Far West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45359" y="957491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Southwest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00248" y="960183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Mid South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11982" y="961427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Southeast</a:t>
            </a: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781331"/>
              </p:ext>
            </p:extLst>
          </p:nvPr>
        </p:nvGraphicFramePr>
        <p:xfrm>
          <a:off x="457200" y="957490"/>
          <a:ext cx="8431530" cy="5748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30222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667000"/>
            <a:ext cx="7772400" cy="1143000"/>
          </a:xfrm>
          <a:effectLst/>
        </p:spPr>
        <p:txBody>
          <a:bodyPr/>
          <a:lstStyle/>
          <a:p>
            <a:r>
              <a:rPr lang="en-US" sz="5100" dirty="0">
                <a:effectLst/>
              </a:rPr>
              <a:t>STRENGTH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effectLst/>
        </p:spPr>
        <p:txBody>
          <a:bodyPr/>
          <a:lstStyle/>
          <a:p>
            <a:r>
              <a:rPr lang="en-US" dirty="0">
                <a:effectLst/>
              </a:rPr>
              <a:t>STRENGTH TREND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U.S. UPLAND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 rot="16200000">
            <a:off x="-184943" y="3475831"/>
            <a:ext cx="13589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GRAMS/TEX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4267200" y="6096000"/>
            <a:ext cx="63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dirty="0">
                <a:solidFill>
                  <a:schemeClr val="tx1"/>
                </a:solidFill>
                <a:effectLst/>
              </a:rPr>
              <a:t>YEAR</a:t>
            </a:r>
            <a:endParaRPr lang="en-US" b="0" dirty="0"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5943600" y="6553200"/>
            <a:ext cx="3200400" cy="304800"/>
          </a:xfrm>
          <a:effectLst/>
        </p:spPr>
        <p:txBody>
          <a:bodyPr/>
          <a:lstStyle/>
          <a:p>
            <a:r>
              <a:rPr lang="en-US" dirty="0">
                <a:effectLst/>
              </a:rPr>
              <a:t>Fiber Competition, Cotton Incorporated </a:t>
            </a:r>
          </a:p>
          <a:p>
            <a:endParaRPr lang="en-US" dirty="0"/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9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1533177"/>
              </p:ext>
            </p:extLst>
          </p:nvPr>
        </p:nvGraphicFramePr>
        <p:xfrm>
          <a:off x="255270" y="293370"/>
          <a:ext cx="8633460" cy="62712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FQRCottonBoll">
  <a:themeElements>
    <a:clrScheme name="">
      <a:dk1>
        <a:srgbClr val="000000"/>
      </a:dk1>
      <a:lt1>
        <a:srgbClr val="FFFFFF"/>
      </a:lt1>
      <a:dk2>
        <a:srgbClr val="3333CC"/>
      </a:dk2>
      <a:lt2>
        <a:srgbClr val="808080"/>
      </a:lt2>
      <a:accent1>
        <a:srgbClr val="996600"/>
      </a:accent1>
      <a:accent2>
        <a:srgbClr val="3333CC"/>
      </a:accent2>
      <a:accent3>
        <a:srgbClr val="FFFFFF"/>
      </a:accent3>
      <a:accent4>
        <a:srgbClr val="000000"/>
      </a:accent4>
      <a:accent5>
        <a:srgbClr val="CAB8AA"/>
      </a:accent5>
      <a:accent6>
        <a:srgbClr val="2D2DB9"/>
      </a:accent6>
      <a:hlink>
        <a:srgbClr val="6699FF"/>
      </a:hlink>
      <a:folHlink>
        <a:srgbClr val="993300"/>
      </a:folHlink>
    </a:clrScheme>
    <a:fontScheme name="FQRCottonBoll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FQRCottonBoll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QRCottonBoll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QRCottonBoll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QRCottonBoll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QRCottonBoll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QRCottonBoll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QRCottonBoll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Q:\FQR\Templates\FQRCottonBoll.pot</Template>
  <TotalTime>1364</TotalTime>
  <Words>481</Words>
  <Application>Microsoft Office PowerPoint</Application>
  <PresentationFormat>On-screen Show (4:3)</PresentationFormat>
  <Paragraphs>179</Paragraphs>
  <Slides>30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Impact</vt:lpstr>
      <vt:lpstr>Times New Roman</vt:lpstr>
      <vt:lpstr>FQRCottonBoll</vt:lpstr>
      <vt:lpstr>U.S. UPLAND COTTON QUALITY</vt:lpstr>
      <vt:lpstr>PowerPoint Presentation</vt:lpstr>
      <vt:lpstr>MICRONAIRE</vt:lpstr>
      <vt:lpstr>MICRONAIRE TREND U.S. UPLAND</vt:lpstr>
      <vt:lpstr>MICRONAIRE DISTRIBUTION U.S. UPLAND</vt:lpstr>
      <vt:lpstr>AVERAGE MICRONAIRE</vt:lpstr>
      <vt:lpstr>AVERAGE MICRONAIRE</vt:lpstr>
      <vt:lpstr>STRENGTH</vt:lpstr>
      <vt:lpstr>STRENGTH TREND U.S. UPLAND</vt:lpstr>
      <vt:lpstr>STRENGTH DISTRIBUTION U.S. UPLAND</vt:lpstr>
      <vt:lpstr>AVERAGE STRENGTH</vt:lpstr>
      <vt:lpstr>AVERAGE STRENGTH</vt:lpstr>
      <vt:lpstr>LENGTH</vt:lpstr>
      <vt:lpstr>LENGTH TREND U.S. UPLAND</vt:lpstr>
      <vt:lpstr>LENGTH DISTRIBUTION U.S. UPLAND</vt:lpstr>
      <vt:lpstr>AVERAGE LENGTH</vt:lpstr>
      <vt:lpstr>AVERAGE LENGTH</vt:lpstr>
      <vt:lpstr>LENGTH UNIFORMITY INDEX</vt:lpstr>
      <vt:lpstr>LUI TREND U.S. UPLAND</vt:lpstr>
      <vt:lpstr>LENGTH UNIFORMITY DISTRIBUTION U.S. UPLAND</vt:lpstr>
      <vt:lpstr>AVERAGE LENGTH UNIFORMITY</vt:lpstr>
      <vt:lpstr>AVERAGE LENGTH UNIFORMITY</vt:lpstr>
      <vt:lpstr>COLOR &amp; LEAF</vt:lpstr>
      <vt:lpstr>COLOR GRADE TREND U.S. UPLAND</vt:lpstr>
      <vt:lpstr>COLOR GRADE DISTRIBUTION U.S. UPLAND</vt:lpstr>
      <vt:lpstr>PERCENT WHITE GRADES</vt:lpstr>
      <vt:lpstr>PERCENT WHITE GRADES</vt:lpstr>
      <vt:lpstr>LEAF GRADE DISTRIBUTION U.S. UPLAND</vt:lpstr>
      <vt:lpstr>COLOR &amp; LEAF GRADE DISTRIBUTION U.S. UPLAND</vt:lpstr>
      <vt:lpstr>INFORMATION ON THE WEB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Cotton Employee</dc:creator>
  <cp:lastModifiedBy>Hongzhi Li</cp:lastModifiedBy>
  <cp:revision>443</cp:revision>
  <dcterms:created xsi:type="dcterms:W3CDTF">2001-02-15T13:44:31Z</dcterms:created>
  <dcterms:modified xsi:type="dcterms:W3CDTF">2023-07-26T13:59:01Z</dcterms:modified>
</cp:coreProperties>
</file>